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3.xml" ContentType="application/inkml+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0"/>
  </p:notesMasterIdLst>
  <p:sldIdLst>
    <p:sldId id="262" r:id="rId2"/>
    <p:sldId id="354" r:id="rId3"/>
    <p:sldId id="294" r:id="rId4"/>
    <p:sldId id="331" r:id="rId5"/>
    <p:sldId id="286" r:id="rId6"/>
    <p:sldId id="347" r:id="rId7"/>
    <p:sldId id="348" r:id="rId8"/>
    <p:sldId id="295" r:id="rId9"/>
    <p:sldId id="326" r:id="rId10"/>
    <p:sldId id="261" r:id="rId11"/>
    <p:sldId id="277" r:id="rId12"/>
    <p:sldId id="335" r:id="rId13"/>
    <p:sldId id="260" r:id="rId14"/>
    <p:sldId id="332" r:id="rId15"/>
    <p:sldId id="350" r:id="rId16"/>
    <p:sldId id="282" r:id="rId17"/>
    <p:sldId id="325" r:id="rId18"/>
    <p:sldId id="283" r:id="rId19"/>
    <p:sldId id="355" r:id="rId20"/>
    <p:sldId id="305" r:id="rId21"/>
    <p:sldId id="271" r:id="rId22"/>
    <p:sldId id="270" r:id="rId23"/>
    <p:sldId id="333" r:id="rId24"/>
    <p:sldId id="343" r:id="rId25"/>
    <p:sldId id="340" r:id="rId26"/>
    <p:sldId id="341" r:id="rId27"/>
    <p:sldId id="342" r:id="rId28"/>
    <p:sldId id="344" r:id="rId29"/>
    <p:sldId id="339" r:id="rId30"/>
    <p:sldId id="353" r:id="rId31"/>
    <p:sldId id="311" r:id="rId32"/>
    <p:sldId id="338" r:id="rId33"/>
    <p:sldId id="285" r:id="rId34"/>
    <p:sldId id="351" r:id="rId35"/>
    <p:sldId id="301" r:id="rId36"/>
    <p:sldId id="349" r:id="rId37"/>
    <p:sldId id="336" r:id="rId38"/>
    <p:sldId id="35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4"/>
    <p:restoredTop sz="82486"/>
  </p:normalViewPr>
  <p:slideViewPr>
    <p:cSldViewPr snapToGrid="0">
      <p:cViewPr>
        <p:scale>
          <a:sx n="83" d="100"/>
          <a:sy n="83" d="100"/>
        </p:scale>
        <p:origin x="65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9T18:25:28.8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0,'75'2,"2"0,6 0,-4 0,-1 0,-1-1,-5-1,4-1,-1 0,-1 1,1 1,-3-1,-13 1,-10-1,-12 0,2 0,9 1,5 1,-4-1,-14 0,-17 0,-8-1,12 1,-11-1,14 1,-13 0,5 0,5 1,12 1,7 3,-1-1,-8-2,-15-1,-9-2,9 0,1 0,16 2,4 1,5 2,0-1,-6-1,-8-2,-9 0,-5-1,-1-2,1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9T18:25:40.746"/>
    </inkml:context>
    <inkml:brush xml:id="br0">
      <inkml:brushProperty name="width" value="0.05" units="cm"/>
      <inkml:brushProperty name="height" value="0.05" units="cm"/>
      <inkml:brushProperty name="color" value="#00A0D7"/>
    </inkml:brush>
  </inkml:definitions>
  <inkml:trace contextRef="#ctx0" brushRef="#br0">11 2 24575,'20'-1'0,"7"1"0,53 2 0,18 2 0,-10 0 0,-12 0 0,-51-3 0,-2 1 0,8 0 0,16 1 0,11 0 0,3 0 0,-5 0 0,-7-1 0,-2-1 0,9-1 0,6-1 0,2 0 0,5 0 0,11-1 0,12 1 0,-38 1 0,0 1 0,0 0 0,0 1 0,-3 0 0,-2 1 0,37 1 0,-22-1 0,-18-1 0,-19-1 0,-5 0 0,-5 0 0,0 0 0,-4-1 0,-3 0 0,2 1 0,4-1 0,4 0 0,2 0 0,-4 0 0,-8 3 0,-6 19 0,-5 17 0,-2 19 0,0 3 0,3-11 0,0-14 0,1-13 0,-2-4 0,0 2 0,-1 5 0,-1 4 0,-1 0 0,1-1 0,-1-6 0,2-7 0,0-7 0,0-5 0,-4-2 0,-13-2 0,-19 0 0,-20 0 0,-20 0 0,-10 2 0,2 1 0,2 2 0,9-1 0,-1 0 0,-7 1 0,-3-1 0,-2 0 0,1-1 0,4-2 0,4 0 0,8 0 0,10 0 0,7 1 0,8 2 0,4 1 0,6-2 0,2-1 0,2-1 0,-9 0 0,-9-1 0,-4 1 0,3-1 0,12 1 0,13 0 0,6 0 0,6 0 0,1 1 0,0-1 0,0 0 0,-4 0 0,-4 1 0,1-1 0,4-1 0,8-4 0,5-7 0,2-10 0,1-12 0,1-13 0,0-8 0,1-3 0,1 3 0,-1 8 0,-1 7 0,0 6 0,0 3 0,0-2 0,0 1 0,0 4 0,-1 6 0,0 11 0,0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0T21:54:10.8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80CE7-AC74-454C-BB06-CAF614B19E85}"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64494-4C88-44F7-9124-F102D4C8C47D}" type="slidenum">
              <a:rPr lang="en-US" smtClean="0"/>
              <a:t>‹#›</a:t>
            </a:fld>
            <a:endParaRPr lang="en-US"/>
          </a:p>
        </p:txBody>
      </p:sp>
    </p:spTree>
    <p:extLst>
      <p:ext uri="{BB962C8B-B14F-4D97-AF65-F5344CB8AC3E}">
        <p14:creationId xmlns:p14="http://schemas.microsoft.com/office/powerpoint/2010/main" val="4107818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the organizers for including our paper in the program.  This is joint work with Ingrid Ellen, Jeff Lin, and Wei You.  Since Jeff and I work at the Fed, I need to say that these are our views and not necessarily those of the Chicago Fed, the Philly Fed, or the Federal Reserve System.</a:t>
            </a:r>
          </a:p>
        </p:txBody>
      </p:sp>
      <p:sp>
        <p:nvSpPr>
          <p:cNvPr id="4" name="Slide Number Placeholder 3"/>
          <p:cNvSpPr>
            <a:spLocks noGrp="1"/>
          </p:cNvSpPr>
          <p:nvPr>
            <p:ph type="sldNum" sz="quarter" idx="10"/>
          </p:nvPr>
        </p:nvSpPr>
        <p:spPr/>
        <p:txBody>
          <a:bodyPr/>
          <a:lstStyle/>
          <a:p>
            <a:fld id="{FD371E49-367A-4000-9842-D7CB5EA7075B}" type="slidenum">
              <a:rPr lang="en-US" smtClean="0"/>
              <a:t>1</a:t>
            </a:fld>
            <a:endParaRPr lang="en-US"/>
          </a:p>
        </p:txBody>
      </p:sp>
    </p:spTree>
    <p:extLst>
      <p:ext uri="{BB962C8B-B14F-4D97-AF65-F5344CB8AC3E}">
        <p14:creationId xmlns:p14="http://schemas.microsoft.com/office/powerpoint/2010/main" val="23217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bipartisan support, Congress almost immediately adopted the recommendations of the panel and authorized these plans through the Urban Property Protection and Reinsurance Act of 1968.  Federal guidelines barred plans from considering environmental hazards or conditions that were beyond the control of the property owner in appraising property risk.  While Congress enacted these plans, states had to agree to adopt them, and Congress offered the carrot of reinsurance to incentivize participation. </a:t>
            </a:r>
          </a:p>
        </p:txBody>
      </p:sp>
      <p:sp>
        <p:nvSpPr>
          <p:cNvPr id="4" name="Slide Number Placeholder 3"/>
          <p:cNvSpPr>
            <a:spLocks noGrp="1"/>
          </p:cNvSpPr>
          <p:nvPr>
            <p:ph type="sldNum" sz="quarter" idx="5"/>
          </p:nvPr>
        </p:nvSpPr>
        <p:spPr/>
        <p:txBody>
          <a:bodyPr/>
          <a:lstStyle/>
          <a:p>
            <a:fld id="{02164494-4C88-44F7-9124-F102D4C8C47D}" type="slidenum">
              <a:rPr lang="en-US" smtClean="0"/>
              <a:t>11</a:t>
            </a:fld>
            <a:endParaRPr lang="en-US"/>
          </a:p>
        </p:txBody>
      </p:sp>
    </p:spTree>
    <p:extLst>
      <p:ext uri="{BB962C8B-B14F-4D97-AF65-F5344CB8AC3E}">
        <p14:creationId xmlns:p14="http://schemas.microsoft.com/office/powerpoint/2010/main" val="330162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shows the early FAIR adopting states by 1970 in red and all other states in gray which either never adopted or did so in 1986 or later.  The cities in our sample are also indicated.</a:t>
            </a:r>
          </a:p>
        </p:txBody>
      </p:sp>
      <p:sp>
        <p:nvSpPr>
          <p:cNvPr id="4" name="Slide Number Placeholder 3"/>
          <p:cNvSpPr>
            <a:spLocks noGrp="1"/>
          </p:cNvSpPr>
          <p:nvPr>
            <p:ph type="sldNum" sz="quarter" idx="5"/>
          </p:nvPr>
        </p:nvSpPr>
        <p:spPr/>
        <p:txBody>
          <a:bodyPr/>
          <a:lstStyle/>
          <a:p>
            <a:fld id="{02164494-4C88-44F7-9124-F102D4C8C47D}" type="slidenum">
              <a:rPr lang="en-US" smtClean="0"/>
              <a:t>12</a:t>
            </a:fld>
            <a:endParaRPr lang="en-US"/>
          </a:p>
        </p:txBody>
      </p:sp>
    </p:spTree>
    <p:extLst>
      <p:ext uri="{BB962C8B-B14F-4D97-AF65-F5344CB8AC3E}">
        <p14:creationId xmlns:p14="http://schemas.microsoft.com/office/powerpoint/2010/main" val="111198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FAIR incentives for landlord disinvestment (including arson) were noticed by contemporary accounts including this Tribune article from 1973.</a:t>
            </a:r>
          </a:p>
          <a:p>
            <a:endParaRPr lang="en-US" dirty="0"/>
          </a:p>
          <a:p>
            <a:r>
              <a:rPr lang="en-US" dirty="0"/>
              <a:t>Could read “Witnesses noticed…”</a:t>
            </a:r>
          </a:p>
          <a:p>
            <a:endParaRPr lang="en-US" dirty="0"/>
          </a:p>
          <a:p>
            <a:r>
              <a:rPr lang="en-US" dirty="0"/>
              <a:t>Shows the difficulty in investigating arson.</a:t>
            </a:r>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13</a:t>
            </a:fld>
            <a:endParaRPr lang="en-US"/>
          </a:p>
        </p:txBody>
      </p:sp>
    </p:spTree>
    <p:extLst>
      <p:ext uri="{BB962C8B-B14F-4D97-AF65-F5344CB8AC3E}">
        <p14:creationId xmlns:p14="http://schemas.microsoft.com/office/powerpoint/2010/main" val="234683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6BB9A-9028-DEEE-6FB6-E7D82F145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0F55-C4B3-C461-D9CE-CB475730D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D88BB-59C1-F82C-F553-02F867677CB2}"/>
              </a:ext>
            </a:extLst>
          </p:cNvPr>
          <p:cNvSpPr>
            <a:spLocks noGrp="1"/>
          </p:cNvSpPr>
          <p:nvPr>
            <p:ph type="body" idx="1"/>
          </p:nvPr>
        </p:nvSpPr>
        <p:spPr/>
        <p:txBody>
          <a:bodyPr/>
          <a:lstStyle/>
          <a:p>
            <a:pPr marL="228600" indent="-228600">
              <a:buAutoNum type="arabicPeriod"/>
            </a:pPr>
            <a:r>
              <a:rPr lang="en-US" dirty="0"/>
              <a:t>The first difference is to compare pre/post FAIR (1960 and before to 1970 and after)</a:t>
            </a:r>
          </a:p>
          <a:p>
            <a:pPr marL="228600" indent="-228600">
              <a:buAutoNum type="arabicPeriod"/>
            </a:pPr>
            <a:endParaRPr lang="en-US" dirty="0"/>
          </a:p>
          <a:p>
            <a:pPr marL="228600" indent="-228600">
              <a:buAutoNum type="arabicPeriod"/>
            </a:pPr>
            <a:r>
              <a:rPr lang="en-US" dirty="0"/>
              <a:t>The second comparison is neighborhoods with and without likely FAIR access. Of course, neighborhoods with likely access to FAIR are different than neighborhoods that had stable or increasing access to private insurers</a:t>
            </a:r>
          </a:p>
          <a:p>
            <a:pPr marL="228600" indent="-228600">
              <a:buAutoNum type="arabicPeriod"/>
            </a:pPr>
            <a:endParaRPr lang="en-US" dirty="0"/>
          </a:p>
          <a:p>
            <a:pPr marL="228600" indent="-228600">
              <a:buAutoNum type="arabicPeriod"/>
            </a:pPr>
            <a:r>
              <a:rPr lang="en-US" dirty="0"/>
              <a:t>The third difference is to compare early FAIR participating and non-participating states.  This difference is key for identification, because it helps control for both neighborhood-level confounders and property-level confounders </a:t>
            </a:r>
          </a:p>
          <a:p>
            <a:pPr marL="228600" indent="-228600">
              <a:buAutoNum type="arabicPeriod"/>
            </a:pPr>
            <a:endParaRPr lang="en-US" dirty="0"/>
          </a:p>
          <a:p>
            <a:pPr marL="0" indent="0">
              <a:buNone/>
            </a:pPr>
            <a:r>
              <a:rPr lang="en-US" dirty="0"/>
              <a:t>Back to point 2, we are unable to measure where FAIR plans were actually written, and using that measure would be endogenous </a:t>
            </a:r>
          </a:p>
        </p:txBody>
      </p:sp>
      <p:sp>
        <p:nvSpPr>
          <p:cNvPr id="4" name="Slide Number Placeholder 3">
            <a:extLst>
              <a:ext uri="{FF2B5EF4-FFF2-40B4-BE49-F238E27FC236}">
                <a16:creationId xmlns:a16="http://schemas.microsoft.com/office/drawing/2014/main" id="{6EAA0C16-932D-5641-4DAC-1EB33E836808}"/>
              </a:ext>
            </a:extLst>
          </p:cNvPr>
          <p:cNvSpPr>
            <a:spLocks noGrp="1"/>
          </p:cNvSpPr>
          <p:nvPr>
            <p:ph type="sldNum" sz="quarter" idx="5"/>
          </p:nvPr>
        </p:nvSpPr>
        <p:spPr/>
        <p:txBody>
          <a:bodyPr/>
          <a:lstStyle/>
          <a:p>
            <a:fld id="{02164494-4C88-44F7-9124-F102D4C8C47D}" type="slidenum">
              <a:rPr lang="en-US" smtClean="0"/>
              <a:t>15</a:t>
            </a:fld>
            <a:endParaRPr lang="en-US"/>
          </a:p>
        </p:txBody>
      </p:sp>
    </p:spTree>
    <p:extLst>
      <p:ext uri="{BB962C8B-B14F-4D97-AF65-F5344CB8AC3E}">
        <p14:creationId xmlns:p14="http://schemas.microsoft.com/office/powerpoint/2010/main" val="337695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We can’t observe where FAIR plan policies were written, so instead, we measure treatment by private insurer withdrawal, to indicate neighborhoods where property owners would have had to have turned to new FAIR plans, to identify an intent-to-treat effect.  Specifically, we identify neighborhoods that saw declining access to property and casualty insurance establishments from 1940 to 1967.</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People tended to buy insurance locally in these years from agents in their neighborhoods, so that this withdrawal left a gap in access to </a:t>
            </a:r>
            <a:r>
              <a:rPr lang="en-US" sz="1200" dirty="0" err="1"/>
              <a:t>insurtance</a:t>
            </a:r>
            <a:r>
              <a:rPr lang="en-US" sz="1200" dirty="0"/>
              <a:t>.</a:t>
            </a:r>
            <a:endParaRPr lang="en-US" dirty="0"/>
          </a:p>
          <a:p>
            <a:endParaRPr lang="en-US" sz="1200" dirty="0"/>
          </a:p>
          <a:p>
            <a:r>
              <a:rPr lang="en-US" sz="1200" dirty="0"/>
              <a:t>Repeat identifying assumption and explain why we think this solves the identification problem. The difference between an </a:t>
            </a:r>
            <a:r>
              <a:rPr lang="en-US" sz="1200" dirty="0" err="1"/>
              <a:t>insurare</a:t>
            </a:r>
            <a:r>
              <a:rPr lang="en-US" sz="1200" dirty="0"/>
              <a:t> withdrawal neighborhood and a stable or increased access</a:t>
            </a:r>
          </a:p>
          <a:p>
            <a:endParaRPr lang="en-US" sz="1200" dirty="0"/>
          </a:p>
          <a:p>
            <a:r>
              <a:rPr lang="en-US" sz="1200" dirty="0"/>
              <a:t>We cant just compare places that got FAIR plans to places that did not</a:t>
            </a:r>
          </a:p>
          <a:p>
            <a:r>
              <a:rPr lang="en-US" sz="1200" dirty="0"/>
              <a:t>Instead we make the contrast withing cities of neighborhoods where FAIR plans were and were not likely available and compare this to the same contrast in cities where non FAIR plans were available.</a:t>
            </a:r>
          </a:p>
          <a:p>
            <a:endParaRPr lang="en-US" sz="1200" dirty="0"/>
          </a:p>
          <a:p>
            <a:r>
              <a:rPr lang="en-US" sz="1200" dirty="0"/>
              <a:t>We also consider a placebo treatment using declines in access to lawyers/law firms.</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02164494-4C88-44F7-9124-F102D4C8C47D}" type="slidenum">
              <a:rPr lang="en-US" smtClean="0"/>
              <a:t>16</a:t>
            </a:fld>
            <a:endParaRPr lang="en-US"/>
          </a:p>
        </p:txBody>
      </p:sp>
    </p:spTree>
    <p:extLst>
      <p:ext uri="{BB962C8B-B14F-4D97-AF65-F5344CB8AC3E}">
        <p14:creationId xmlns:p14="http://schemas.microsoft.com/office/powerpoint/2010/main" val="183234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location of insurance companies, we digitized sections of city directories in roughly 1940 and 1967 for 26 large U.S. cities.  </a:t>
            </a:r>
          </a:p>
          <a:p>
            <a:endParaRPr lang="en-US" dirty="0"/>
          </a:p>
          <a:p>
            <a:r>
              <a:rPr lang="en-US" dirty="0"/>
              <a:t>The image shows a page from the insurance section from Chicago in 1940</a:t>
            </a:r>
          </a:p>
        </p:txBody>
      </p:sp>
      <p:sp>
        <p:nvSpPr>
          <p:cNvPr id="4" name="Slide Number Placeholder 3"/>
          <p:cNvSpPr>
            <a:spLocks noGrp="1"/>
          </p:cNvSpPr>
          <p:nvPr>
            <p:ph type="sldNum" sz="quarter" idx="5"/>
          </p:nvPr>
        </p:nvSpPr>
        <p:spPr/>
        <p:txBody>
          <a:bodyPr/>
          <a:lstStyle/>
          <a:p>
            <a:fld id="{02164494-4C88-44F7-9124-F102D4C8C47D}" type="slidenum">
              <a:rPr lang="en-US" smtClean="0"/>
              <a:t>17</a:t>
            </a:fld>
            <a:endParaRPr lang="en-US"/>
          </a:p>
        </p:txBody>
      </p:sp>
    </p:spTree>
    <p:extLst>
      <p:ext uri="{BB962C8B-B14F-4D97-AF65-F5344CB8AC3E}">
        <p14:creationId xmlns:p14="http://schemas.microsoft.com/office/powerpoint/2010/main" val="139574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compute a simple measure of access to insurers for every tract in each year.</a:t>
            </a:r>
          </a:p>
          <a:p>
            <a:endParaRPr lang="en-US" dirty="0"/>
          </a:p>
          <a:p>
            <a:r>
              <a:rPr lang="en-US" dirty="0"/>
              <a:t>Our results are robust to doing this in a number of different ways.</a:t>
            </a:r>
          </a:p>
          <a:p>
            <a:endParaRPr lang="en-US" dirty="0"/>
          </a:p>
          <a:p>
            <a:r>
              <a:rPr lang="en-US" dirty="0"/>
              <a:t>Our resulting measure is also strongly correlated with snapshot 1977 measure of FAIR plan use in NYC neighborhoods.</a:t>
            </a:r>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18</a:t>
            </a:fld>
            <a:endParaRPr lang="en-US"/>
          </a:p>
        </p:txBody>
      </p:sp>
    </p:spTree>
    <p:extLst>
      <p:ext uri="{BB962C8B-B14F-4D97-AF65-F5344CB8AC3E}">
        <p14:creationId xmlns:p14="http://schemas.microsoft.com/office/powerpoint/2010/main" val="76271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maps show the Bronx, Manhattan, and Brooklyn.</a:t>
            </a:r>
          </a:p>
          <a:p>
            <a:endParaRPr lang="en-US" dirty="0"/>
          </a:p>
          <a:p>
            <a:r>
              <a:rPr lang="en-US" dirty="0"/>
              <a:t>Left map shows property insurer locations in 1940 (black) and 1967 (red).</a:t>
            </a:r>
          </a:p>
          <a:p>
            <a:endParaRPr lang="en-US" dirty="0"/>
          </a:p>
          <a:p>
            <a:r>
              <a:rPr lang="en-US" dirty="0"/>
              <a:t>Center map shows considerable variation in treatment status across neighborhoods, even at the same distance from the CBD.  The orange areas are our treated neighborhoods, which lost access to insurance companies between 1940-1967, while the purple experienced stable or increased access.</a:t>
            </a:r>
          </a:p>
          <a:p>
            <a:endParaRPr lang="en-US" dirty="0"/>
          </a:p>
          <a:p>
            <a:r>
              <a:rPr lang="en-US" dirty="0"/>
              <a:t>Suggestively, in the right map we see, in red, large decline in pre-war housing units, between 1960 and 1980 in the same neighborhoods that were treated by declines in insurer access, especially the south Bronx and northern Brooklyn. </a:t>
            </a:r>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19</a:t>
            </a:fld>
            <a:endParaRPr lang="en-US"/>
          </a:p>
        </p:txBody>
      </p:sp>
    </p:spTree>
    <p:extLst>
      <p:ext uri="{BB962C8B-B14F-4D97-AF65-F5344CB8AC3E}">
        <p14:creationId xmlns:p14="http://schemas.microsoft.com/office/powerpoint/2010/main" val="289042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equation shows the simplest triple-difference specification. </a:t>
            </a:r>
          </a:p>
          <a:p>
            <a:endParaRPr lang="en-US" dirty="0"/>
          </a:p>
          <a:p>
            <a:r>
              <a:rPr lang="en-US" dirty="0"/>
              <a:t>The second specification adds census tract fixed effects.</a:t>
            </a:r>
          </a:p>
          <a:p>
            <a:endParaRPr lang="en-US" dirty="0"/>
          </a:p>
          <a:p>
            <a:r>
              <a:rPr lang="en-US" dirty="0"/>
              <a:t>The third specification replaces the census tract fixed effects with interactions of pre-trends in log population and the Black population share from 1950-1960 with indicators for the census decade. </a:t>
            </a:r>
          </a:p>
          <a:p>
            <a:endParaRPr lang="en-US" dirty="0"/>
          </a:p>
          <a:p>
            <a:r>
              <a:rPr lang="en-US" dirty="0"/>
              <a:t>We prefer the third specification because it allows us to flexibly control for both pre-trends in population and racial composition.  </a:t>
            </a:r>
          </a:p>
          <a:p>
            <a:r>
              <a:rPr lang="en-US" dirty="0"/>
              <a:t>This should address concerns that we are simply picking up the continuation of changes that were already happening in neighborhoods where insurance became less available.  </a:t>
            </a:r>
          </a:p>
        </p:txBody>
      </p:sp>
      <p:sp>
        <p:nvSpPr>
          <p:cNvPr id="4" name="Slide Number Placeholder 3"/>
          <p:cNvSpPr>
            <a:spLocks noGrp="1"/>
          </p:cNvSpPr>
          <p:nvPr>
            <p:ph type="sldNum" sz="quarter" idx="5"/>
          </p:nvPr>
        </p:nvSpPr>
        <p:spPr/>
        <p:txBody>
          <a:bodyPr/>
          <a:lstStyle/>
          <a:p>
            <a:fld id="{02164494-4C88-44F7-9124-F102D4C8C47D}" type="slidenum">
              <a:rPr lang="en-US" smtClean="0"/>
              <a:t>20</a:t>
            </a:fld>
            <a:endParaRPr lang="en-US"/>
          </a:p>
        </p:txBody>
      </p:sp>
    </p:spTree>
    <p:extLst>
      <p:ext uri="{BB962C8B-B14F-4D97-AF65-F5344CB8AC3E}">
        <p14:creationId xmlns:p14="http://schemas.microsoft.com/office/powerpoint/2010/main" val="2154334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bullets</a:t>
            </a:r>
          </a:p>
        </p:txBody>
      </p:sp>
      <p:sp>
        <p:nvSpPr>
          <p:cNvPr id="4" name="Slide Number Placeholder 3"/>
          <p:cNvSpPr>
            <a:spLocks noGrp="1"/>
          </p:cNvSpPr>
          <p:nvPr>
            <p:ph type="sldNum" sz="quarter" idx="5"/>
          </p:nvPr>
        </p:nvSpPr>
        <p:spPr/>
        <p:txBody>
          <a:bodyPr/>
          <a:lstStyle/>
          <a:p>
            <a:fld id="{02164494-4C88-44F7-9124-F102D4C8C47D}" type="slidenum">
              <a:rPr lang="en-US" smtClean="0"/>
              <a:t>21</a:t>
            </a:fld>
            <a:endParaRPr lang="en-US"/>
          </a:p>
        </p:txBody>
      </p:sp>
    </p:spTree>
    <p:extLst>
      <p:ext uri="{BB962C8B-B14F-4D97-AF65-F5344CB8AC3E}">
        <p14:creationId xmlns:p14="http://schemas.microsoft.com/office/powerpoint/2010/main" val="4076396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 is a property insurance crisis today that is putting stress on state insurance plans.</a:t>
            </a:r>
          </a:p>
          <a:p>
            <a:endParaRPr lang="en-US" dirty="0"/>
          </a:p>
          <a:p>
            <a:r>
              <a:rPr lang="en-US" dirty="0"/>
              <a:t>We are going to investigate another insurance crisis that was itself the origin of these state insurance plans.</a:t>
            </a:r>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2</a:t>
            </a:fld>
            <a:endParaRPr lang="en-US"/>
          </a:p>
        </p:txBody>
      </p:sp>
    </p:spTree>
    <p:extLst>
      <p:ext uri="{BB962C8B-B14F-4D97-AF65-F5344CB8AC3E}">
        <p14:creationId xmlns:p14="http://schemas.microsoft.com/office/powerpoint/2010/main" val="187802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final sample is just under 6,000 census tracts.  </a:t>
            </a:r>
          </a:p>
          <a:p>
            <a:endParaRPr lang="en-US" dirty="0"/>
          </a:p>
          <a:p>
            <a:r>
              <a:rPr lang="en-US" dirty="0"/>
              <a:t>The sample is somewhat skewed towards tracts in cities in early FAIR states.</a:t>
            </a:r>
          </a:p>
          <a:p>
            <a:endParaRPr lang="en-US" dirty="0"/>
          </a:p>
          <a:p>
            <a:r>
              <a:rPr lang="en-US" dirty="0"/>
              <a:t>But about a fifth of our sample tracts are in late FAIR states.</a:t>
            </a:r>
          </a:p>
        </p:txBody>
      </p:sp>
      <p:sp>
        <p:nvSpPr>
          <p:cNvPr id="4" name="Slide Number Placeholder 3"/>
          <p:cNvSpPr>
            <a:spLocks noGrp="1"/>
          </p:cNvSpPr>
          <p:nvPr>
            <p:ph type="sldNum" sz="quarter" idx="5"/>
          </p:nvPr>
        </p:nvSpPr>
        <p:spPr/>
        <p:txBody>
          <a:bodyPr/>
          <a:lstStyle/>
          <a:p>
            <a:fld id="{02164494-4C88-44F7-9124-F102D4C8C47D}" type="slidenum">
              <a:rPr lang="en-US" smtClean="0"/>
              <a:t>22</a:t>
            </a:fld>
            <a:endParaRPr lang="en-US"/>
          </a:p>
        </p:txBody>
      </p:sp>
    </p:spTree>
    <p:extLst>
      <p:ext uri="{BB962C8B-B14F-4D97-AF65-F5344CB8AC3E}">
        <p14:creationId xmlns:p14="http://schemas.microsoft.com/office/powerpoint/2010/main" val="209496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ABAB4-727E-D788-A671-3D4561719B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3304A-C1D1-8F8C-8D99-11E7E59A5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3D79B-B26D-C762-C8E9-BA1447CC407C}"/>
              </a:ext>
            </a:extLst>
          </p:cNvPr>
          <p:cNvSpPr>
            <a:spLocks noGrp="1"/>
          </p:cNvSpPr>
          <p:nvPr>
            <p:ph type="body" idx="1"/>
          </p:nvPr>
        </p:nvSpPr>
        <p:spPr/>
        <p:txBody>
          <a:bodyPr/>
          <a:lstStyle/>
          <a:p>
            <a:r>
              <a:rPr lang="en-US" dirty="0"/>
              <a:t>The figure shows the raw tract-level means of the number of pre-war housing units in each decade by the treatment and comparison groups.</a:t>
            </a:r>
          </a:p>
          <a:p>
            <a:endParaRPr lang="en-US" dirty="0"/>
          </a:p>
          <a:p>
            <a:r>
              <a:rPr lang="en-US" dirty="0"/>
              <a:t>The treated group with reduced insurance access in Early FAIR states is shown by the blue solid line</a:t>
            </a:r>
          </a:p>
          <a:p>
            <a:endParaRPr lang="en-US" dirty="0"/>
          </a:p>
          <a:p>
            <a:r>
              <a:rPr lang="en-US" dirty="0"/>
              <a:t>The means of the stable access neighborhoods in Early FAIR states is shown in the blue dotted line. </a:t>
            </a:r>
          </a:p>
          <a:p>
            <a:endParaRPr lang="en-US" dirty="0"/>
          </a:p>
          <a:p>
            <a:r>
              <a:rPr lang="en-US" dirty="0"/>
              <a:t>The solid blue line shows a much steeper drop in housing units than the dotted blue line.</a:t>
            </a:r>
          </a:p>
          <a:p>
            <a:endParaRPr lang="en-US" dirty="0"/>
          </a:p>
          <a:p>
            <a:r>
              <a:rPr lang="en-US" dirty="0"/>
              <a:t>The red solid and dashed lines lie on top of each and show roughly similar declines as the blue dotted line.</a:t>
            </a:r>
          </a:p>
          <a:p>
            <a:endParaRPr lang="en-US" dirty="0"/>
          </a:p>
          <a:p>
            <a:r>
              <a:rPr lang="en-US" dirty="0"/>
              <a:t>These raw means paint the basic picture of a much large loss of pre-war units in neighborhoods with likely access to FAIR policies in FAIR states.</a:t>
            </a:r>
          </a:p>
          <a:p>
            <a:endParaRPr lang="en-US" dirty="0"/>
          </a:p>
          <a:p>
            <a:r>
              <a:rPr lang="en-US" dirty="0"/>
              <a:t>Raw differences in trends in the number of pre-war housing units.  The upper two lines compare trends in stable and reduced access tracts in early FAIR states.  Effects start to emerge by 1970, but not surprising given that 90 percent of treated tracts in our sample are in states that launched FAIR plans and started issuing policies in 1968. Take-up was </a:t>
            </a:r>
            <a:r>
              <a:rPr lang="en-US" dirty="0" err="1"/>
              <a:t>accleterated</a:t>
            </a:r>
            <a:r>
              <a:rPr lang="en-US" dirty="0"/>
              <a:t> in part because between 1965 and 1967, 13 states had created residual property insurance plans, called Urban Area Plans, which became the blueprint for FAIR plans.  The presence of these plans does not affect our research design, as we compare outcomes in 1960 and earlier with those in 1970 and later.  By contrast, we see little difference in trends between reduced and stable access tracts in late FAIR states. </a:t>
            </a:r>
          </a:p>
        </p:txBody>
      </p:sp>
      <p:sp>
        <p:nvSpPr>
          <p:cNvPr id="4" name="Slide Number Placeholder 3">
            <a:extLst>
              <a:ext uri="{FF2B5EF4-FFF2-40B4-BE49-F238E27FC236}">
                <a16:creationId xmlns:a16="http://schemas.microsoft.com/office/drawing/2014/main" id="{33FA4E68-76B2-E89B-19D5-F253DFB85FF1}"/>
              </a:ext>
            </a:extLst>
          </p:cNvPr>
          <p:cNvSpPr>
            <a:spLocks noGrp="1"/>
          </p:cNvSpPr>
          <p:nvPr>
            <p:ph type="sldNum" sz="quarter" idx="5"/>
          </p:nvPr>
        </p:nvSpPr>
        <p:spPr/>
        <p:txBody>
          <a:bodyPr/>
          <a:lstStyle/>
          <a:p>
            <a:fld id="{02164494-4C88-44F7-9124-F102D4C8C47D}" type="slidenum">
              <a:rPr lang="en-US" smtClean="0"/>
              <a:t>24</a:t>
            </a:fld>
            <a:endParaRPr lang="en-US"/>
          </a:p>
        </p:txBody>
      </p:sp>
    </p:spTree>
    <p:extLst>
      <p:ext uri="{BB962C8B-B14F-4D97-AF65-F5344CB8AC3E}">
        <p14:creationId xmlns:p14="http://schemas.microsoft.com/office/powerpoint/2010/main" val="720590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B681-7E63-0B58-9BA8-7EF8D8101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03225-095F-6C3A-D323-8C20E23B3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00CA0-A813-FEB9-02B9-CBD4D553B69E}"/>
              </a:ext>
            </a:extLst>
          </p:cNvPr>
          <p:cNvSpPr>
            <a:spLocks noGrp="1"/>
          </p:cNvSpPr>
          <p:nvPr>
            <p:ph type="body" idx="1"/>
          </p:nvPr>
        </p:nvSpPr>
        <p:spPr/>
        <p:txBody>
          <a:bodyPr/>
          <a:lstStyle/>
          <a:p>
            <a:r>
              <a:rPr lang="en-US" dirty="0"/>
              <a:t>These basic findings hold up in regressions.  </a:t>
            </a:r>
          </a:p>
          <a:p>
            <a:endParaRPr lang="en-US" dirty="0"/>
          </a:p>
          <a:p>
            <a:r>
              <a:rPr lang="en-US" dirty="0"/>
              <a:t>The coefficient on triple diff for our preferred specification in column 3 suggests that the introduction of FAIR plans was associated with an average loss of about 313 pre-war housing units per census tract in neighborhoods that lose access to property and casualty insurers between 1940-1967.  </a:t>
            </a:r>
          </a:p>
          <a:p>
            <a:endParaRPr lang="en-US" dirty="0"/>
          </a:p>
          <a:p>
            <a:r>
              <a:rPr lang="en-US" dirty="0"/>
              <a:t>This is about 30 percent of the pre-treatment mean.</a:t>
            </a:r>
          </a:p>
        </p:txBody>
      </p:sp>
      <p:sp>
        <p:nvSpPr>
          <p:cNvPr id="4" name="Slide Number Placeholder 3">
            <a:extLst>
              <a:ext uri="{FF2B5EF4-FFF2-40B4-BE49-F238E27FC236}">
                <a16:creationId xmlns:a16="http://schemas.microsoft.com/office/drawing/2014/main" id="{3B928A94-D479-C8C3-E002-FA558FCCBF8A}"/>
              </a:ext>
            </a:extLst>
          </p:cNvPr>
          <p:cNvSpPr>
            <a:spLocks noGrp="1"/>
          </p:cNvSpPr>
          <p:nvPr>
            <p:ph type="sldNum" sz="quarter" idx="5"/>
          </p:nvPr>
        </p:nvSpPr>
        <p:spPr/>
        <p:txBody>
          <a:bodyPr/>
          <a:lstStyle/>
          <a:p>
            <a:fld id="{02164494-4C88-44F7-9124-F102D4C8C47D}" type="slidenum">
              <a:rPr lang="en-US" smtClean="0"/>
              <a:t>25</a:t>
            </a:fld>
            <a:endParaRPr lang="en-US"/>
          </a:p>
        </p:txBody>
      </p:sp>
    </p:spTree>
    <p:extLst>
      <p:ext uri="{BB962C8B-B14F-4D97-AF65-F5344CB8AC3E}">
        <p14:creationId xmlns:p14="http://schemas.microsoft.com/office/powerpoint/2010/main" val="1411260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2A6FC-127A-2AF1-30DB-EB762E838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4F3CD-A68B-2954-DC88-D2437E2FD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D95E1-60D3-F91D-FB4A-880E23065216}"/>
              </a:ext>
            </a:extLst>
          </p:cNvPr>
          <p:cNvSpPr>
            <a:spLocks noGrp="1"/>
          </p:cNvSpPr>
          <p:nvPr>
            <p:ph type="body" idx="1"/>
          </p:nvPr>
        </p:nvSpPr>
        <p:spPr/>
        <p:txBody>
          <a:bodyPr/>
          <a:lstStyle/>
          <a:p>
            <a:r>
              <a:rPr lang="en-US" dirty="0"/>
              <a:t>In contrast, we see no significant impact of declining access to lawyers on pre-war housing units. </a:t>
            </a:r>
          </a:p>
          <a:p>
            <a:endParaRPr lang="en-US" i="1" dirty="0">
              <a:effectLst/>
              <a:latin typeface="Helvetica" pitchFamily="2" charset="0"/>
            </a:endParaRPr>
          </a:p>
          <a:p>
            <a:r>
              <a:rPr lang="en-US" i="0" dirty="0">
                <a:effectLst/>
                <a:latin typeface="Helvetica" pitchFamily="2" charset="0"/>
              </a:rPr>
              <a:t>Our results do not capture unobserved factors associated the with general withdrawal of professional services from treated neighborhoods</a:t>
            </a:r>
          </a:p>
          <a:p>
            <a:endParaRPr lang="en-US" dirty="0"/>
          </a:p>
        </p:txBody>
      </p:sp>
      <p:sp>
        <p:nvSpPr>
          <p:cNvPr id="4" name="Slide Number Placeholder 3">
            <a:extLst>
              <a:ext uri="{FF2B5EF4-FFF2-40B4-BE49-F238E27FC236}">
                <a16:creationId xmlns:a16="http://schemas.microsoft.com/office/drawing/2014/main" id="{41AE1867-5673-7E32-0543-97D1DBABC632}"/>
              </a:ext>
            </a:extLst>
          </p:cNvPr>
          <p:cNvSpPr>
            <a:spLocks noGrp="1"/>
          </p:cNvSpPr>
          <p:nvPr>
            <p:ph type="sldNum" sz="quarter" idx="5"/>
          </p:nvPr>
        </p:nvSpPr>
        <p:spPr/>
        <p:txBody>
          <a:bodyPr/>
          <a:lstStyle/>
          <a:p>
            <a:fld id="{02164494-4C88-44F7-9124-F102D4C8C47D}" type="slidenum">
              <a:rPr lang="en-US" smtClean="0"/>
              <a:t>26</a:t>
            </a:fld>
            <a:endParaRPr lang="en-US"/>
          </a:p>
        </p:txBody>
      </p:sp>
    </p:spTree>
    <p:extLst>
      <p:ext uri="{BB962C8B-B14F-4D97-AF65-F5344CB8AC3E}">
        <p14:creationId xmlns:p14="http://schemas.microsoft.com/office/powerpoint/2010/main" val="291077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293C-20DA-2261-7F45-8C1902D22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0A23C-3D41-2EC5-928E-10F3FE952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B5102-E5C8-EC90-7A55-24780B758A38}"/>
              </a:ext>
            </a:extLst>
          </p:cNvPr>
          <p:cNvSpPr>
            <a:spLocks noGrp="1"/>
          </p:cNvSpPr>
          <p:nvPr>
            <p:ph type="body" idx="1"/>
          </p:nvPr>
        </p:nvSpPr>
        <p:spPr/>
        <p:txBody>
          <a:bodyPr/>
          <a:lstStyle/>
          <a:p>
            <a:r>
              <a:rPr lang="en-US" dirty="0"/>
              <a:t>To show the dynamics of this treatment effect, we show an event study specification in which we interact triple difference with each of the year dummies.  </a:t>
            </a:r>
          </a:p>
          <a:p>
            <a:r>
              <a:rPr lang="en-US" dirty="0"/>
              <a:t>We see effects emerge immediately after the policy change, and then they grow during the 1970s.</a:t>
            </a:r>
          </a:p>
        </p:txBody>
      </p:sp>
      <p:sp>
        <p:nvSpPr>
          <p:cNvPr id="4" name="Slide Number Placeholder 3">
            <a:extLst>
              <a:ext uri="{FF2B5EF4-FFF2-40B4-BE49-F238E27FC236}">
                <a16:creationId xmlns:a16="http://schemas.microsoft.com/office/drawing/2014/main" id="{4B7E0752-8D1C-8E37-6971-448916807B23}"/>
              </a:ext>
            </a:extLst>
          </p:cNvPr>
          <p:cNvSpPr>
            <a:spLocks noGrp="1"/>
          </p:cNvSpPr>
          <p:nvPr>
            <p:ph type="sldNum" sz="quarter" idx="5"/>
          </p:nvPr>
        </p:nvSpPr>
        <p:spPr/>
        <p:txBody>
          <a:bodyPr/>
          <a:lstStyle/>
          <a:p>
            <a:fld id="{02164494-4C88-44F7-9124-F102D4C8C47D}" type="slidenum">
              <a:rPr lang="en-US" smtClean="0"/>
              <a:t>27</a:t>
            </a:fld>
            <a:endParaRPr lang="en-US"/>
          </a:p>
        </p:txBody>
      </p:sp>
    </p:spTree>
    <p:extLst>
      <p:ext uri="{BB962C8B-B14F-4D97-AF65-F5344CB8AC3E}">
        <p14:creationId xmlns:p14="http://schemas.microsoft.com/office/powerpoint/2010/main" val="305263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are driven by renter occupied housing units and housing units in multi-family structures. </a:t>
            </a:r>
          </a:p>
        </p:txBody>
      </p:sp>
      <p:sp>
        <p:nvSpPr>
          <p:cNvPr id="4" name="Slide Number Placeholder 3"/>
          <p:cNvSpPr>
            <a:spLocks noGrp="1"/>
          </p:cNvSpPr>
          <p:nvPr>
            <p:ph type="sldNum" sz="quarter" idx="5"/>
          </p:nvPr>
        </p:nvSpPr>
        <p:spPr/>
        <p:txBody>
          <a:bodyPr/>
          <a:lstStyle/>
          <a:p>
            <a:fld id="{02164494-4C88-44F7-9124-F102D4C8C47D}" type="slidenum">
              <a:rPr lang="en-US" smtClean="0"/>
              <a:t>28</a:t>
            </a:fld>
            <a:endParaRPr lang="en-US"/>
          </a:p>
        </p:txBody>
      </p:sp>
    </p:spTree>
    <p:extLst>
      <p:ext uri="{BB962C8B-B14F-4D97-AF65-F5344CB8AC3E}">
        <p14:creationId xmlns:p14="http://schemas.microsoft.com/office/powerpoint/2010/main" val="80118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3D9A-4364-2BE8-B924-F87B4F6B9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1968E-1B74-839F-B173-DAABA9AFF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D44D3-D278-57DF-D542-13E707B44097}"/>
              </a:ext>
            </a:extLst>
          </p:cNvPr>
          <p:cNvSpPr>
            <a:spLocks noGrp="1"/>
          </p:cNvSpPr>
          <p:nvPr>
            <p:ph type="body" idx="1"/>
          </p:nvPr>
        </p:nvSpPr>
        <p:spPr/>
        <p:txBody>
          <a:bodyPr/>
          <a:lstStyle/>
          <a:p>
            <a:r>
              <a:rPr lang="en-US" dirty="0"/>
              <a:t>Read bullets</a:t>
            </a:r>
          </a:p>
          <a:p>
            <a:endParaRPr lang="en-US" dirty="0"/>
          </a:p>
          <a:p>
            <a:r>
              <a:rPr lang="en-US" dirty="0"/>
              <a:t>These effects show the other side of the doom loop, showing that housing disinvestment can cause decreased neighborhood population and income</a:t>
            </a:r>
          </a:p>
        </p:txBody>
      </p:sp>
      <p:sp>
        <p:nvSpPr>
          <p:cNvPr id="4" name="Slide Number Placeholder 3">
            <a:extLst>
              <a:ext uri="{FF2B5EF4-FFF2-40B4-BE49-F238E27FC236}">
                <a16:creationId xmlns:a16="http://schemas.microsoft.com/office/drawing/2014/main" id="{B5709DD0-4AED-222F-1DD4-900BFFB77208}"/>
              </a:ext>
            </a:extLst>
          </p:cNvPr>
          <p:cNvSpPr>
            <a:spLocks noGrp="1"/>
          </p:cNvSpPr>
          <p:nvPr>
            <p:ph type="sldNum" sz="quarter" idx="5"/>
          </p:nvPr>
        </p:nvSpPr>
        <p:spPr/>
        <p:txBody>
          <a:bodyPr/>
          <a:lstStyle/>
          <a:p>
            <a:fld id="{02164494-4C88-44F7-9124-F102D4C8C47D}" type="slidenum">
              <a:rPr lang="en-US" smtClean="0"/>
              <a:t>29</a:t>
            </a:fld>
            <a:endParaRPr lang="en-US"/>
          </a:p>
        </p:txBody>
      </p:sp>
    </p:spTree>
    <p:extLst>
      <p:ext uri="{BB962C8B-B14F-4D97-AF65-F5344CB8AC3E}">
        <p14:creationId xmlns:p14="http://schemas.microsoft.com/office/powerpoint/2010/main" val="132208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76F08-4C6D-D084-B3CB-71EA41F89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E430D-DE1C-4AAD-8A26-67780943A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C070D-0FA7-7871-84B1-EB8DF448D179}"/>
              </a:ext>
            </a:extLst>
          </p:cNvPr>
          <p:cNvSpPr>
            <a:spLocks noGrp="1"/>
          </p:cNvSpPr>
          <p:nvPr>
            <p:ph type="body" idx="1"/>
          </p:nvPr>
        </p:nvSpPr>
        <p:spPr/>
        <p:txBody>
          <a:bodyPr/>
          <a:lstStyle/>
          <a:p>
            <a:r>
              <a:rPr lang="en-US" dirty="0"/>
              <a:t>We collected annual building fire data </a:t>
            </a:r>
          </a:p>
          <a:p>
            <a:endParaRPr lang="en-US" dirty="0"/>
          </a:p>
          <a:p>
            <a:r>
              <a:rPr lang="en-US" dirty="0"/>
              <a:t>This is a diff-</a:t>
            </a:r>
            <a:r>
              <a:rPr lang="en-US" dirty="0" err="1"/>
              <a:t>indiff</a:t>
            </a:r>
            <a:r>
              <a:rPr lang="en-US" dirty="0"/>
              <a:t> at the city level comparing city level fires in early FAIR and late FAIR states</a:t>
            </a:r>
          </a:p>
          <a:p>
            <a:endParaRPr lang="en-US" dirty="0"/>
          </a:p>
          <a:p>
            <a:r>
              <a:rPr lang="en-US" dirty="0"/>
              <a:t>The DD </a:t>
            </a:r>
            <a:r>
              <a:rPr lang="en-US" dirty="0" err="1"/>
              <a:t>esdtimate</a:t>
            </a:r>
            <a:r>
              <a:rPr lang="en-US" dirty="0"/>
              <a:t> is 32% more building fires in early-FAIR states after 1968</a:t>
            </a:r>
          </a:p>
          <a:p>
            <a:endParaRPr lang="en-US" dirty="0"/>
          </a:p>
          <a:p>
            <a:r>
              <a:rPr lang="en-US" dirty="0"/>
              <a:t>That corresponds to about 200-300 building fires </a:t>
            </a:r>
            <a:r>
              <a:rPr lang="en-US" sz="1200" dirty="0"/>
              <a:t>per tract per decade which is comparable to the number of pre-war housing units lost in this period</a:t>
            </a:r>
            <a:endParaRPr lang="en-US" dirty="0"/>
          </a:p>
        </p:txBody>
      </p:sp>
      <p:sp>
        <p:nvSpPr>
          <p:cNvPr id="4" name="Slide Number Placeholder 3">
            <a:extLst>
              <a:ext uri="{FF2B5EF4-FFF2-40B4-BE49-F238E27FC236}">
                <a16:creationId xmlns:a16="http://schemas.microsoft.com/office/drawing/2014/main" id="{37217C59-77CD-AFFF-473D-A4C427BEEA5C}"/>
              </a:ext>
            </a:extLst>
          </p:cNvPr>
          <p:cNvSpPr>
            <a:spLocks noGrp="1"/>
          </p:cNvSpPr>
          <p:nvPr>
            <p:ph type="sldNum" sz="quarter" idx="5"/>
          </p:nvPr>
        </p:nvSpPr>
        <p:spPr/>
        <p:txBody>
          <a:bodyPr/>
          <a:lstStyle/>
          <a:p>
            <a:fld id="{02164494-4C88-44F7-9124-F102D4C8C47D}" type="slidenum">
              <a:rPr lang="en-US" smtClean="0"/>
              <a:t>30</a:t>
            </a:fld>
            <a:endParaRPr lang="en-US"/>
          </a:p>
        </p:txBody>
      </p:sp>
    </p:spTree>
    <p:extLst>
      <p:ext uri="{BB962C8B-B14F-4D97-AF65-F5344CB8AC3E}">
        <p14:creationId xmlns:p14="http://schemas.microsoft.com/office/powerpoint/2010/main" val="4254487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 </a:t>
            </a:r>
            <a:r>
              <a:rPr lang="en-US" dirty="0" err="1"/>
              <a:t>sare</a:t>
            </a:r>
            <a:r>
              <a:rPr lang="en-US" dirty="0"/>
              <a:t> robust to different measures or treatment.</a:t>
            </a:r>
          </a:p>
          <a:p>
            <a:endParaRPr lang="en-US" dirty="0"/>
          </a:p>
          <a:p>
            <a:r>
              <a:rPr lang="en-US" dirty="0"/>
              <a:t>Pre-trend analysis looks good and validates our identifying assumptions</a:t>
            </a:r>
          </a:p>
        </p:txBody>
      </p:sp>
      <p:sp>
        <p:nvSpPr>
          <p:cNvPr id="4" name="Slide Number Placeholder 3"/>
          <p:cNvSpPr>
            <a:spLocks noGrp="1"/>
          </p:cNvSpPr>
          <p:nvPr>
            <p:ph type="sldNum" sz="quarter" idx="5"/>
          </p:nvPr>
        </p:nvSpPr>
        <p:spPr/>
        <p:txBody>
          <a:bodyPr/>
          <a:lstStyle/>
          <a:p>
            <a:fld id="{02164494-4C88-44F7-9124-F102D4C8C47D}" type="slidenum">
              <a:rPr lang="en-US" smtClean="0"/>
              <a:t>31</a:t>
            </a:fld>
            <a:endParaRPr lang="en-US"/>
          </a:p>
        </p:txBody>
      </p:sp>
    </p:spTree>
    <p:extLst>
      <p:ext uri="{BB962C8B-B14F-4D97-AF65-F5344CB8AC3E}">
        <p14:creationId xmlns:p14="http://schemas.microsoft.com/office/powerpoint/2010/main" val="158000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32</a:t>
            </a:fld>
            <a:endParaRPr lang="en-US"/>
          </a:p>
        </p:txBody>
      </p:sp>
    </p:spTree>
    <p:extLst>
      <p:ext uri="{BB962C8B-B14F-4D97-AF65-F5344CB8AC3E}">
        <p14:creationId xmlns:p14="http://schemas.microsoft.com/office/powerpoint/2010/main" val="522735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(but not article tiles)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response, Congress passed the FAIR access to insurance requirements 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authorized states to create public-private, residual property insurance plans to be offered to property owners without private options.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they had some features which proved to be problematic:  read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after problematic features, say that “these features combined created incentives for landlords to invest less and possibly actively disinvest in buildings through arson.”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was a debate at the time: some people at the time thought that FAIR contributed to landlord disinvestment, but others thought the arsons were driven by changes in the provision of firefighting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3</a:t>
            </a:fld>
            <a:endParaRPr lang="en-US"/>
          </a:p>
        </p:txBody>
      </p:sp>
    </p:spTree>
    <p:extLst>
      <p:ext uri="{BB962C8B-B14F-4D97-AF65-F5344CB8AC3E}">
        <p14:creationId xmlns:p14="http://schemas.microsoft.com/office/powerpoint/2010/main" val="2022045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that every month there is a new announcement about a property insurer pulling out of a market because of fears about intensifying climate threats, especially in California and Florida.  </a:t>
            </a:r>
          </a:p>
        </p:txBody>
      </p:sp>
      <p:sp>
        <p:nvSpPr>
          <p:cNvPr id="4" name="Slide Number Placeholder 3"/>
          <p:cNvSpPr>
            <a:spLocks noGrp="1"/>
          </p:cNvSpPr>
          <p:nvPr>
            <p:ph type="sldNum" sz="quarter" idx="5"/>
          </p:nvPr>
        </p:nvSpPr>
        <p:spPr/>
        <p:txBody>
          <a:bodyPr/>
          <a:lstStyle/>
          <a:p>
            <a:fld id="{02164494-4C88-44F7-9124-F102D4C8C47D}" type="slidenum">
              <a:rPr lang="en-US" smtClean="0"/>
              <a:t>33</a:t>
            </a:fld>
            <a:endParaRPr lang="en-US"/>
          </a:p>
        </p:txBody>
      </p:sp>
    </p:spTree>
    <p:extLst>
      <p:ext uri="{BB962C8B-B14F-4D97-AF65-F5344CB8AC3E}">
        <p14:creationId xmlns:p14="http://schemas.microsoft.com/office/powerpoint/2010/main" val="172417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1977, concerns were significant enough that Congress held hearings on “arson-for-profit,”   noting concerns that FAIR plan insurers were hampered in their ability to underwrite fire risks.  </a:t>
            </a:r>
          </a:p>
          <a:p>
            <a:r>
              <a:rPr lang="en-US" dirty="0"/>
              <a:t>The concern is that under FAIR plans fire insurance is made readily available, although insurers are hampered in underwriting fire risks.  This may tempt some unscrupulous landlords to apply the torch to their own buildings, particularly in our urban cities.</a:t>
            </a:r>
          </a:p>
        </p:txBody>
      </p:sp>
      <p:sp>
        <p:nvSpPr>
          <p:cNvPr id="4" name="Slide Number Placeholder 3"/>
          <p:cNvSpPr>
            <a:spLocks noGrp="1"/>
          </p:cNvSpPr>
          <p:nvPr>
            <p:ph type="sldNum" sz="quarter" idx="5"/>
          </p:nvPr>
        </p:nvSpPr>
        <p:spPr/>
        <p:txBody>
          <a:bodyPr/>
          <a:lstStyle/>
          <a:p>
            <a:fld id="{02164494-4C88-44F7-9124-F102D4C8C47D}" type="slidenum">
              <a:rPr lang="en-US" smtClean="0"/>
              <a:t>35</a:t>
            </a:fld>
            <a:endParaRPr lang="en-US"/>
          </a:p>
        </p:txBody>
      </p:sp>
    </p:spTree>
    <p:extLst>
      <p:ext uri="{BB962C8B-B14F-4D97-AF65-F5344CB8AC3E}">
        <p14:creationId xmlns:p14="http://schemas.microsoft.com/office/powerpoint/2010/main" val="1912678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50E9E-F90A-8EF9-9CBF-745F5B4A1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8FD68-67BA-206C-E2BE-A2C19B8F5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D70D2-2BB2-4D39-80E8-EBA319A28A25}"/>
              </a:ext>
            </a:extLst>
          </p:cNvPr>
          <p:cNvSpPr>
            <a:spLocks noGrp="1"/>
          </p:cNvSpPr>
          <p:nvPr>
            <p:ph type="body" idx="1"/>
          </p:nvPr>
        </p:nvSpPr>
        <p:spPr/>
        <p:txBody>
          <a:bodyPr/>
          <a:lstStyle/>
          <a:p>
            <a:r>
              <a:rPr lang="en-US" dirty="0"/>
              <a:t>The first column shows the value of the diff in diff– comparison between 1950-1960 pre-trends for eight outcomes for reduced access vs stable access neighborhoods in early FAIR states compared to same difference in late FAIR states.  Generally stat tests reject that these differences in pre-trends are zero.  But once we control for distance to CBD, and top three variables, we find differences fall substantially and generally lose significance.  Conditional on controls, neighborhood contrasts evolved similarly over the pre-treatment period, 1950-60.</a:t>
            </a:r>
          </a:p>
        </p:txBody>
      </p:sp>
      <p:sp>
        <p:nvSpPr>
          <p:cNvPr id="4" name="Slide Number Placeholder 3">
            <a:extLst>
              <a:ext uri="{FF2B5EF4-FFF2-40B4-BE49-F238E27FC236}">
                <a16:creationId xmlns:a16="http://schemas.microsoft.com/office/drawing/2014/main" id="{2AA85510-B0F7-B35D-94D0-6E062FF206C6}"/>
              </a:ext>
            </a:extLst>
          </p:cNvPr>
          <p:cNvSpPr>
            <a:spLocks noGrp="1"/>
          </p:cNvSpPr>
          <p:nvPr>
            <p:ph type="sldNum" sz="quarter" idx="5"/>
          </p:nvPr>
        </p:nvSpPr>
        <p:spPr/>
        <p:txBody>
          <a:bodyPr/>
          <a:lstStyle/>
          <a:p>
            <a:fld id="{02164494-4C88-44F7-9124-F102D4C8C47D}" type="slidenum">
              <a:rPr lang="en-US" smtClean="0"/>
              <a:t>37</a:t>
            </a:fld>
            <a:endParaRPr lang="en-US"/>
          </a:p>
        </p:txBody>
      </p:sp>
    </p:spTree>
    <p:extLst>
      <p:ext uri="{BB962C8B-B14F-4D97-AF65-F5344CB8AC3E}">
        <p14:creationId xmlns:p14="http://schemas.microsoft.com/office/powerpoint/2010/main" val="36311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key question is whether these FAIR insurance plans accelerated arson, housing disinvestment and demographic change in urban neighborhoods. </a:t>
            </a:r>
          </a:p>
          <a:p>
            <a:endParaRPr lang="en-US" dirty="0"/>
          </a:p>
          <a:p>
            <a:r>
              <a:rPr lang="en-US" dirty="0"/>
              <a:t>The challenges to answering this questions are:</a:t>
            </a:r>
          </a:p>
          <a:p>
            <a:pPr marL="228600" indent="-228600">
              <a:buAutoNum type="arabicPeriod"/>
            </a:pPr>
            <a:r>
              <a:rPr lang="en-US" dirty="0"/>
              <a:t>Difficulties in measuring exposure to FAIR plans</a:t>
            </a:r>
          </a:p>
          <a:p>
            <a:pPr marL="228600" indent="-228600">
              <a:buAutoNum type="arabicPeriod"/>
            </a:pPr>
            <a:r>
              <a:rPr lang="en-US" dirty="0"/>
              <a:t>Identifying the appropriate counterfactual</a:t>
            </a:r>
          </a:p>
          <a:p>
            <a:pPr marL="228600" indent="-228600">
              <a:buAutoNum type="arabicPeriod"/>
            </a:pPr>
            <a:endParaRPr lang="en-US" dirty="0"/>
          </a:p>
          <a:p>
            <a:pPr marL="0" indent="0">
              <a:buNone/>
            </a:pPr>
            <a:r>
              <a:rPr lang="en-US" dirty="0"/>
              <a:t>Our approach addresses these challenges in the following ways: </a:t>
            </a:r>
          </a:p>
          <a:p>
            <a:pPr marL="228600" indent="-228600">
              <a:buAutoNum type="arabicPeriod"/>
            </a:pPr>
            <a:r>
              <a:rPr lang="en-US" dirty="0"/>
              <a:t>We use city directories to measure post-war reductions in insurance access to identify neighborhoods that were likely eligible for FAIR </a:t>
            </a:r>
          </a:p>
          <a:p>
            <a:pPr marL="228600" indent="-228600">
              <a:buAutoNum type="arabicPeriod"/>
            </a:pPr>
            <a:r>
              <a:rPr lang="en-US" dirty="0"/>
              <a:t>We employ a triple difference design in which an analysis of pre-treatment trends provides corroborating evidence of the appropriateness of the counterfactual </a:t>
            </a:r>
          </a:p>
        </p:txBody>
      </p:sp>
      <p:sp>
        <p:nvSpPr>
          <p:cNvPr id="4" name="Slide Number Placeholder 3"/>
          <p:cNvSpPr>
            <a:spLocks noGrp="1"/>
          </p:cNvSpPr>
          <p:nvPr>
            <p:ph type="sldNum" sz="quarter" idx="5"/>
          </p:nvPr>
        </p:nvSpPr>
        <p:spPr/>
        <p:txBody>
          <a:bodyPr/>
          <a:lstStyle/>
          <a:p>
            <a:fld id="{02164494-4C88-44F7-9124-F102D4C8C47D}" type="slidenum">
              <a:rPr lang="en-US" smtClean="0"/>
              <a:t>4</a:t>
            </a:fld>
            <a:endParaRPr lang="en-US"/>
          </a:p>
        </p:txBody>
      </p:sp>
    </p:spTree>
    <p:extLst>
      <p:ext uri="{BB962C8B-B14F-4D97-AF65-F5344CB8AC3E}">
        <p14:creationId xmlns:p14="http://schemas.microsoft.com/office/powerpoint/2010/main" val="407309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Naïve comparison of properties and neighborhoods with &amp; w/o FAIR is </a:t>
            </a:r>
            <a:r>
              <a:rPr lang="en-US" b="1" dirty="0"/>
              <a:t>infeasible</a:t>
            </a:r>
            <a:r>
              <a:rPr lang="en-US" dirty="0"/>
              <a:t> (no policy microdata) and </a:t>
            </a:r>
            <a:r>
              <a:rPr lang="en-US" b="1" dirty="0"/>
              <a:t>confounded</a:t>
            </a:r>
            <a:r>
              <a:rPr lang="en-US" dirty="0"/>
              <a:t> (by owner &amp; property factors in eligibility, take-up).</a:t>
            </a:r>
          </a:p>
          <a:p>
            <a:endParaRPr lang="en-US" dirty="0"/>
          </a:p>
          <a:p>
            <a:r>
              <a:rPr lang="en-US" dirty="0"/>
              <a:t>So, instead we use a triple difference design, differencing by:</a:t>
            </a:r>
          </a:p>
          <a:p>
            <a:pPr marL="228600" indent="-228600">
              <a:buAutoNum type="arabicParenBoth"/>
            </a:pPr>
            <a:r>
              <a:rPr lang="en-US" dirty="0"/>
              <a:t>Pre/post FAIR time period, </a:t>
            </a:r>
          </a:p>
          <a:p>
            <a:pPr marL="0" indent="0">
              <a:buNone/>
            </a:pPr>
            <a:r>
              <a:rPr lang="en-US" dirty="0"/>
              <a:t>(2) Neighborhoods with/without likely FAIR access, </a:t>
            </a:r>
          </a:p>
          <a:p>
            <a:pPr marL="0" indent="0">
              <a:buNone/>
            </a:pPr>
            <a:r>
              <a:rPr lang="en-US" dirty="0"/>
              <a:t>(3) Participating/non-participating FAIR States. </a:t>
            </a:r>
          </a:p>
          <a:p>
            <a:pPr marL="0" indent="0">
              <a:buNone/>
            </a:pPr>
            <a:endParaRPr lang="en-US" dirty="0"/>
          </a:p>
          <a:p>
            <a:pPr marL="0" indent="0">
              <a:buNone/>
            </a:pPr>
            <a:r>
              <a:rPr lang="en-US" dirty="0"/>
              <a:t>Symmetric analysis of participating (</a:t>
            </a:r>
            <a:r>
              <a:rPr lang="en-US" b="1" dirty="0"/>
              <a:t>early-FAIR</a:t>
            </a:r>
            <a:r>
              <a:rPr lang="en-US" dirty="0"/>
              <a:t>) and non-participating States: </a:t>
            </a:r>
          </a:p>
          <a:p>
            <a:pPr marL="285750" indent="-285750">
              <a:buAutoNum type="romanLcParenBoth"/>
            </a:pPr>
            <a:r>
              <a:rPr lang="en-US" dirty="0"/>
              <a:t>controls for confounding differences across neighborhoods (unobserved neighborhood characteristics) </a:t>
            </a:r>
          </a:p>
          <a:p>
            <a:pPr marL="285750" indent="-285750">
              <a:buAutoNum type="romanLcParenBoth"/>
            </a:pPr>
            <a:r>
              <a:rPr lang="en-US" dirty="0"/>
              <a:t>addresses endogenous (unobserved) take-up (unobserved property characteristics).</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adding the cross-state comparison, we are addressing both neighborhood confounders and property-level confounders.)</a:t>
            </a:r>
          </a:p>
          <a:p>
            <a:pPr marL="0" indent="0">
              <a:buNone/>
            </a:pPr>
            <a:endParaRPr lang="en-US" dirty="0"/>
          </a:p>
          <a:p>
            <a:pPr marL="0" indent="0">
              <a:buNone/>
            </a:pPr>
            <a:r>
              <a:rPr lang="en-US" dirty="0"/>
              <a:t>Since we do not observe actual FAIR policy use, we estimate intent to treat effects</a:t>
            </a:r>
          </a:p>
        </p:txBody>
      </p:sp>
      <p:sp>
        <p:nvSpPr>
          <p:cNvPr id="4" name="Slide Number Placeholder 3"/>
          <p:cNvSpPr>
            <a:spLocks noGrp="1"/>
          </p:cNvSpPr>
          <p:nvPr>
            <p:ph type="sldNum" sz="quarter" idx="5"/>
          </p:nvPr>
        </p:nvSpPr>
        <p:spPr/>
        <p:txBody>
          <a:bodyPr/>
          <a:lstStyle/>
          <a:p>
            <a:fld id="{02164494-4C88-44F7-9124-F102D4C8C47D}" type="slidenum">
              <a:rPr lang="en-US" smtClean="0"/>
              <a:t>5</a:t>
            </a:fld>
            <a:endParaRPr lang="en-US"/>
          </a:p>
        </p:txBody>
      </p:sp>
    </p:spTree>
    <p:extLst>
      <p:ext uri="{BB962C8B-B14F-4D97-AF65-F5344CB8AC3E}">
        <p14:creationId xmlns:p14="http://schemas.microsoft.com/office/powerpoint/2010/main" val="371977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A941B-9DCD-4D29-5246-C388B29B3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91DC2-63DE-17AD-C371-F33B9B1F6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FD9C1-8C90-E2AE-5A5A-5D1EE67C8CDB}"/>
              </a:ext>
            </a:extLst>
          </p:cNvPr>
          <p:cNvSpPr>
            <a:spLocks noGrp="1"/>
          </p:cNvSpPr>
          <p:nvPr>
            <p:ph type="body" idx="1"/>
          </p:nvPr>
        </p:nvSpPr>
        <p:spPr/>
        <p:txBody>
          <a:bodyPr/>
          <a:lstStyle/>
          <a:p>
            <a:r>
              <a:rPr lang="en-US" b="0" dirty="0"/>
              <a:t>Read bullets.</a:t>
            </a:r>
            <a:endParaRPr lang="en-US" b="0" dirty="0">
              <a:solidFill>
                <a:schemeClr val="accent1"/>
              </a:solidFill>
            </a:endParaRPr>
          </a:p>
          <a:p>
            <a:endParaRPr lang="en-US" b="0" dirty="0">
              <a:solidFill>
                <a:schemeClr val="accent1"/>
              </a:solidFill>
            </a:endParaRPr>
          </a:p>
          <a:p>
            <a:r>
              <a:rPr lang="en-US" b="0" dirty="0">
                <a:solidFill>
                  <a:schemeClr val="accent1"/>
                </a:solidFill>
              </a:rPr>
              <a:t>Add Callback on bullet 2: Consistent with FAIR affecting the incentives for landlords but not necessarily owner occupiers.</a:t>
            </a:r>
            <a:endParaRPr lang="en-US" b="0" dirty="0"/>
          </a:p>
        </p:txBody>
      </p:sp>
      <p:sp>
        <p:nvSpPr>
          <p:cNvPr id="4" name="Slide Number Placeholder 3">
            <a:extLst>
              <a:ext uri="{FF2B5EF4-FFF2-40B4-BE49-F238E27FC236}">
                <a16:creationId xmlns:a16="http://schemas.microsoft.com/office/drawing/2014/main" id="{41A13276-C776-57AB-1A6E-264AAEE0F81C}"/>
              </a:ext>
            </a:extLst>
          </p:cNvPr>
          <p:cNvSpPr>
            <a:spLocks noGrp="1"/>
          </p:cNvSpPr>
          <p:nvPr>
            <p:ph type="sldNum" sz="quarter" idx="5"/>
          </p:nvPr>
        </p:nvSpPr>
        <p:spPr/>
        <p:txBody>
          <a:bodyPr/>
          <a:lstStyle/>
          <a:p>
            <a:fld id="{02164494-4C88-44F7-9124-F102D4C8C47D}" type="slidenum">
              <a:rPr lang="en-US" smtClean="0"/>
              <a:t>6</a:t>
            </a:fld>
            <a:endParaRPr lang="en-US"/>
          </a:p>
        </p:txBody>
      </p:sp>
    </p:spTree>
    <p:extLst>
      <p:ext uri="{BB962C8B-B14F-4D97-AF65-F5344CB8AC3E}">
        <p14:creationId xmlns:p14="http://schemas.microsoft.com/office/powerpoint/2010/main" val="41466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5909-28B3-38B7-00CB-E37B1660E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76CF7-A107-27B8-7380-EEDD036FA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E8674-6A81-2E8B-9CD6-B2914F05BFB1}"/>
              </a:ext>
            </a:extLst>
          </p:cNvPr>
          <p:cNvSpPr>
            <a:spLocks noGrp="1"/>
          </p:cNvSpPr>
          <p:nvPr>
            <p:ph type="body" idx="1"/>
          </p:nvPr>
        </p:nvSpPr>
        <p:spPr/>
        <p:txBody>
          <a:bodyPr/>
          <a:lstStyle/>
          <a:p>
            <a:pPr lvl="1"/>
            <a:r>
              <a:rPr lang="en-US" sz="1200" i="0" dirty="0"/>
              <a:t>First, and most directly, the paper speaks to the existing research on FAIR Plans, which tends to come out of the law and history literatures.  </a:t>
            </a:r>
          </a:p>
          <a:p>
            <a:pPr lvl="1"/>
            <a:endParaRPr lang="en-US" sz="1200" i="0" dirty="0"/>
          </a:p>
          <a:p>
            <a:pPr lvl="1"/>
            <a:r>
              <a:rPr lang="en-US" sz="1200" i="0" dirty="0"/>
              <a:t>Second, we contribute to the body of research on urban neighborhood decline by highlighting the role of insurance in housing disinvestment and neighborhood decline. </a:t>
            </a:r>
          </a:p>
          <a:p>
            <a:pPr lvl="1"/>
            <a:endParaRPr lang="en-US" sz="1200" i="0" dirty="0"/>
          </a:p>
          <a:p>
            <a:pPr lvl="1"/>
            <a:r>
              <a:rPr lang="en-US" sz="1200" i="0" dirty="0"/>
              <a:t>Specifically, we identify the other side of the doom loop, the effect of housing disinvestment on neighborhood decline.</a:t>
            </a:r>
            <a:endParaRPr lang="en-US" sz="1400" i="0" dirty="0"/>
          </a:p>
          <a:p>
            <a:pPr lvl="1"/>
            <a:endParaRPr lang="en-US" sz="2600" i="0" dirty="0"/>
          </a:p>
          <a:p>
            <a:endParaRPr lang="en-US" i="0" dirty="0"/>
          </a:p>
          <a:p>
            <a:endParaRPr lang="en-US" i="0" dirty="0"/>
          </a:p>
        </p:txBody>
      </p:sp>
      <p:sp>
        <p:nvSpPr>
          <p:cNvPr id="4" name="Slide Number Placeholder 3">
            <a:extLst>
              <a:ext uri="{FF2B5EF4-FFF2-40B4-BE49-F238E27FC236}">
                <a16:creationId xmlns:a16="http://schemas.microsoft.com/office/drawing/2014/main" id="{B4BD9F80-DD19-0564-45AC-2D7B03B9CB6C}"/>
              </a:ext>
            </a:extLst>
          </p:cNvPr>
          <p:cNvSpPr>
            <a:spLocks noGrp="1"/>
          </p:cNvSpPr>
          <p:nvPr>
            <p:ph type="sldNum" sz="quarter" idx="5"/>
          </p:nvPr>
        </p:nvSpPr>
        <p:spPr/>
        <p:txBody>
          <a:bodyPr/>
          <a:lstStyle/>
          <a:p>
            <a:fld id="{02164494-4C88-44F7-9124-F102D4C8C47D}" type="slidenum">
              <a:rPr lang="en-US" smtClean="0"/>
              <a:t>7</a:t>
            </a:fld>
            <a:endParaRPr lang="en-US"/>
          </a:p>
        </p:txBody>
      </p:sp>
    </p:spTree>
    <p:extLst>
      <p:ext uri="{BB962C8B-B14F-4D97-AF65-F5344CB8AC3E}">
        <p14:creationId xmlns:p14="http://schemas.microsoft.com/office/powerpoint/2010/main" val="112734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i="0" dirty="0"/>
              <a:t>Third, our paper connects to a broader literature on insurance and moral hazard by offering new, causal estimates of the extent to which insurance availability and payout generosity can distort behavior</a:t>
            </a:r>
          </a:p>
          <a:p>
            <a:pPr lvl="1"/>
            <a:endParaRPr lang="en-US" sz="1400" i="1" dirty="0"/>
          </a:p>
          <a:p>
            <a:pPr lvl="1"/>
            <a:endParaRPr lang="en-US" sz="2600" i="1" dirty="0"/>
          </a:p>
          <a:p>
            <a:endParaRPr lang="en-US" dirty="0"/>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8</a:t>
            </a:fld>
            <a:endParaRPr lang="en-US"/>
          </a:p>
        </p:txBody>
      </p:sp>
    </p:spTree>
    <p:extLst>
      <p:ext uri="{BB962C8B-B14F-4D97-AF65-F5344CB8AC3E}">
        <p14:creationId xmlns:p14="http://schemas.microsoft.com/office/powerpoint/2010/main" val="37086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to growing concerns about this withdrawal of insurance, President Johnson established the Hughes Panel (an offshoot of the more famous Kerner Commission). </a:t>
            </a:r>
          </a:p>
          <a:p>
            <a:endParaRPr lang="en-US"/>
          </a:p>
          <a:p>
            <a:r>
              <a:rPr lang="en-US"/>
              <a:t>Upon </a:t>
            </a:r>
            <a:r>
              <a:rPr lang="en-US" dirty="0"/>
              <a:t>the release of the panel’s report, President Johnson underscored the urgency of congressional action by declaring the continued availability of property insurance as one of the most “urgent needs” in America’s 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panel’s report documented the difficulty property owners faced in obtaining insurance in central, lower income neighborhoods and pointed to explicit redlining by insurance companies. </a:t>
            </a:r>
          </a:p>
          <a:p>
            <a:endParaRPr lang="en-US" dirty="0"/>
          </a:p>
        </p:txBody>
      </p:sp>
      <p:sp>
        <p:nvSpPr>
          <p:cNvPr id="4" name="Slide Number Placeholder 3"/>
          <p:cNvSpPr>
            <a:spLocks noGrp="1"/>
          </p:cNvSpPr>
          <p:nvPr>
            <p:ph type="sldNum" sz="quarter" idx="5"/>
          </p:nvPr>
        </p:nvSpPr>
        <p:spPr/>
        <p:txBody>
          <a:bodyPr/>
          <a:lstStyle/>
          <a:p>
            <a:fld id="{02164494-4C88-44F7-9124-F102D4C8C47D}" type="slidenum">
              <a:rPr lang="en-US" smtClean="0"/>
              <a:t>10</a:t>
            </a:fld>
            <a:endParaRPr lang="en-US"/>
          </a:p>
        </p:txBody>
      </p:sp>
    </p:spTree>
    <p:extLst>
      <p:ext uri="{BB962C8B-B14F-4D97-AF65-F5344CB8AC3E}">
        <p14:creationId xmlns:p14="http://schemas.microsoft.com/office/powerpoint/2010/main" val="2020585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34DD334-D2BF-864D-9D7B-6E030B293159}" type="datetime1">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3009528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22B236-9EAA-CA46-B813-680F3E5B3BA9}" type="datetime1">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2103177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48D8B2-2526-D24F-BF92-637B9BED5261}" type="datetime1">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37355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FEFF76-FC3A-8046-A02A-45F844A5844C}" type="datetime1">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371578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D6ED04-CE5A-F241-96F2-629890374C99}" type="datetime1">
              <a:rPr lang="en-US" smtClean="0"/>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190119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C6AE8C-58AF-CB4A-95B2-E09299291026}" type="datetime1">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1111379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1D848F-9908-A743-B27F-2516D79B190F}" type="datetime1">
              <a:rPr lang="en-US" smtClean="0"/>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3796177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67F3C0-9887-F142-A890-1A9EB82CE37E}" type="datetime1">
              <a:rPr lang="en-US" smtClean="0"/>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238098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50F7A-E298-3049-8604-EFD1E8688A5A}" type="datetime1">
              <a:rPr lang="en-US" smtClean="0"/>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292948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343BBF-F390-7C4E-AB94-0EC897FAB6A8}" type="datetime1">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3109543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214B58-D78C-584E-8724-03A093469428}" type="datetime1">
              <a:rPr lang="en-US" smtClean="0"/>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3D57C-600B-40A7-AFA9-B4401653E6DC}" type="slidenum">
              <a:rPr lang="en-US" smtClean="0"/>
              <a:t>‹#›</a:t>
            </a:fld>
            <a:endParaRPr lang="en-US"/>
          </a:p>
        </p:txBody>
      </p:sp>
    </p:spTree>
    <p:extLst>
      <p:ext uri="{BB962C8B-B14F-4D97-AF65-F5344CB8AC3E}">
        <p14:creationId xmlns:p14="http://schemas.microsoft.com/office/powerpoint/2010/main" val="224683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2FEEB-EB87-E84C-B73C-3AAB37FD76BE}" type="datetime1">
              <a:rPr lang="en-US" smtClean="0"/>
              <a:t>7/23/2025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3D57C-600B-40A7-AFA9-B4401653E6DC}" type="slidenum">
              <a:rPr lang="en-US" smtClean="0"/>
              <a:t>‹#›</a:t>
            </a:fld>
            <a:endParaRPr lang="en-US"/>
          </a:p>
        </p:txBody>
      </p:sp>
    </p:spTree>
    <p:extLst>
      <p:ext uri="{BB962C8B-B14F-4D97-AF65-F5344CB8AC3E}">
        <p14:creationId xmlns:p14="http://schemas.microsoft.com/office/powerpoint/2010/main" val="3798508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mj-lt"/>
          <a:ea typeface="Helvetica Neue Light" panose="020004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180.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customXml" Target="../ink/ink3.xml"/><Relationship Id="rId4" Type="http://schemas.openxmlformats.org/officeDocument/2006/relationships/image" Target="../media/image28.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70" y="2213686"/>
            <a:ext cx="7110846" cy="1584960"/>
          </a:xfrm>
        </p:spPr>
        <p:txBody>
          <a:bodyPr>
            <a:noAutofit/>
          </a:bodyPr>
          <a:lstStyle/>
          <a:p>
            <a:pPr algn="l"/>
            <a:r>
              <a:rPr lang="en-US" sz="5400" dirty="0">
                <a:ea typeface="Tahoma" panose="020B0604030504040204" pitchFamily="34" charset="0"/>
                <a:cs typeface="Calibri Light" panose="020F0302020204030204" pitchFamily="34" charset="0"/>
              </a:rPr>
              <a:t>The Bronx is Burning: </a:t>
            </a:r>
            <a:br>
              <a:rPr lang="en-US" sz="4000" dirty="0">
                <a:ea typeface="Tahoma" panose="020B0604030504040204" pitchFamily="34" charset="0"/>
                <a:cs typeface="Calibri Light" panose="020F0302020204030204" pitchFamily="34" charset="0"/>
              </a:rPr>
            </a:br>
            <a:r>
              <a:rPr lang="en-US" sz="3200" dirty="0">
                <a:ea typeface="Tahoma" panose="020B0604030504040204" pitchFamily="34" charset="0"/>
                <a:cs typeface="Calibri Light" panose="020F0302020204030204" pitchFamily="34" charset="0"/>
              </a:rPr>
              <a:t>Urban Disinvestment Effects of the </a:t>
            </a:r>
            <a:br>
              <a:rPr lang="en-US" sz="3200" dirty="0">
                <a:ea typeface="Tahoma" panose="020B0604030504040204" pitchFamily="34" charset="0"/>
                <a:cs typeface="Calibri Light" panose="020F0302020204030204" pitchFamily="34" charset="0"/>
              </a:rPr>
            </a:br>
            <a:r>
              <a:rPr lang="en-US" sz="3200" dirty="0">
                <a:ea typeface="Tahoma" panose="020B0604030504040204" pitchFamily="34" charset="0"/>
                <a:cs typeface="Calibri Light" panose="020F0302020204030204" pitchFamily="34" charset="0"/>
              </a:rPr>
              <a:t>Fair Access to Insurance Requirements</a:t>
            </a:r>
            <a:endParaRPr lang="en-US" sz="4000" dirty="0">
              <a:ea typeface="Tahoma" panose="020B0604030504040204" pitchFamily="34" charset="0"/>
              <a:cs typeface="Calibri Light" panose="020F0302020204030204" pitchFamily="34" charset="0"/>
            </a:endParaRPr>
          </a:p>
        </p:txBody>
      </p:sp>
      <p:sp>
        <p:nvSpPr>
          <p:cNvPr id="4" name="TextBox 3"/>
          <p:cNvSpPr txBox="1"/>
          <p:nvPr/>
        </p:nvSpPr>
        <p:spPr>
          <a:xfrm>
            <a:off x="227299" y="5613823"/>
            <a:ext cx="7110846" cy="923330"/>
          </a:xfrm>
          <a:prstGeom prst="rect">
            <a:avLst/>
          </a:prstGeom>
          <a:noFill/>
        </p:spPr>
        <p:txBody>
          <a:bodyPr wrap="square" rtlCol="0">
            <a:spAutoFit/>
          </a:bodyPr>
          <a:lstStyle/>
          <a:p>
            <a:r>
              <a:rPr lang="en-US" dirty="0">
                <a:solidFill>
                  <a:schemeClr val="accent3"/>
                </a:solidFill>
                <a:cs typeface="Times New Roman" panose="02020603050405020304" pitchFamily="18" charset="0"/>
              </a:rPr>
              <a:t>The views expressed are those of the authors and do not necessarily represent the views of the Federal Reserve Banks of Chicago, Philadelphia, or the Board of Governors of the Federal Reserve System and its staff.</a:t>
            </a:r>
          </a:p>
        </p:txBody>
      </p:sp>
      <p:graphicFrame>
        <p:nvGraphicFramePr>
          <p:cNvPr id="5" name="Table 5">
            <a:extLst>
              <a:ext uri="{FF2B5EF4-FFF2-40B4-BE49-F238E27FC236}">
                <a16:creationId xmlns:a16="http://schemas.microsoft.com/office/drawing/2014/main" id="{CD478165-6817-4480-95C6-AADDFED12C18}"/>
              </a:ext>
            </a:extLst>
          </p:cNvPr>
          <p:cNvGraphicFramePr>
            <a:graphicFrameLocks noGrp="1"/>
          </p:cNvGraphicFramePr>
          <p:nvPr>
            <p:extLst>
              <p:ext uri="{D42A27DB-BD31-4B8C-83A1-F6EECF244321}">
                <p14:modId xmlns:p14="http://schemas.microsoft.com/office/powerpoint/2010/main" val="3654841098"/>
              </p:ext>
            </p:extLst>
          </p:nvPr>
        </p:nvGraphicFramePr>
        <p:xfrm>
          <a:off x="300370" y="3964554"/>
          <a:ext cx="6608216" cy="1483360"/>
        </p:xfrm>
        <a:graphic>
          <a:graphicData uri="http://schemas.openxmlformats.org/drawingml/2006/table">
            <a:tbl>
              <a:tblPr>
                <a:tableStyleId>{5C22544A-7EE6-4342-B048-85BDC9FD1C3A}</a:tableStyleId>
              </a:tblPr>
              <a:tblGrid>
                <a:gridCol w="2232434">
                  <a:extLst>
                    <a:ext uri="{9D8B030D-6E8A-4147-A177-3AD203B41FA5}">
                      <a16:colId xmlns:a16="http://schemas.microsoft.com/office/drawing/2014/main" val="3013355571"/>
                    </a:ext>
                  </a:extLst>
                </a:gridCol>
                <a:gridCol w="4375782">
                  <a:extLst>
                    <a:ext uri="{9D8B030D-6E8A-4147-A177-3AD203B41FA5}">
                      <a16:colId xmlns:a16="http://schemas.microsoft.com/office/drawing/2014/main" val="3639954259"/>
                    </a:ext>
                  </a:extLst>
                </a:gridCol>
              </a:tblGrid>
              <a:tr h="370840">
                <a:tc>
                  <a:txBody>
                    <a:bodyPr/>
                    <a:lstStyle/>
                    <a:p>
                      <a:pPr algn="r"/>
                      <a:r>
                        <a:rPr lang="en-US" sz="1800" b="1" dirty="0">
                          <a:solidFill>
                            <a:schemeClr val="tx2"/>
                          </a:solidFill>
                        </a:rPr>
                        <a:t>Ingrid Gould Ellen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i="1" dirty="0">
                          <a:solidFill>
                            <a:schemeClr val="accent3"/>
                          </a:solidFill>
                        </a:rPr>
                        <a:t>New York University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5008159"/>
                  </a:ext>
                </a:extLst>
              </a:tr>
              <a:tr h="370840">
                <a:tc>
                  <a:txBody>
                    <a:bodyPr/>
                    <a:lstStyle/>
                    <a:p>
                      <a:pPr algn="r"/>
                      <a:r>
                        <a:rPr lang="en-US" sz="1800" b="1" dirty="0">
                          <a:solidFill>
                            <a:schemeClr val="accent1"/>
                          </a:solidFill>
                        </a:rPr>
                        <a:t>Daniel Hartley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i="1" dirty="0">
                          <a:solidFill>
                            <a:schemeClr val="accent1"/>
                          </a:solidFill>
                        </a:rPr>
                        <a:t>Federal Reserve Bank of Chicago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864758"/>
                  </a:ext>
                </a:extLst>
              </a:tr>
              <a:tr h="370840">
                <a:tc>
                  <a:txBody>
                    <a:bodyPr/>
                    <a:lstStyle/>
                    <a:p>
                      <a:pPr algn="r"/>
                      <a:r>
                        <a:rPr lang="en-US" sz="1800" b="1" baseline="0" dirty="0">
                          <a:solidFill>
                            <a:schemeClr val="tx2"/>
                          </a:solidFill>
                        </a:rPr>
                        <a:t>Jeffrey Lin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i="1" dirty="0">
                          <a:solidFill>
                            <a:schemeClr val="accent3"/>
                          </a:solidFill>
                        </a:rPr>
                        <a:t>Federal Reserve Bank of Philadelphia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980461"/>
                  </a:ext>
                </a:extLst>
              </a:tr>
              <a:tr h="370840">
                <a:tc>
                  <a:txBody>
                    <a:bodyPr/>
                    <a:lstStyle/>
                    <a:p>
                      <a:pPr algn="r"/>
                      <a:r>
                        <a:rPr lang="en-US" sz="1800" b="1" dirty="0">
                          <a:solidFill>
                            <a:schemeClr val="tx2"/>
                          </a:solidFill>
                        </a:rPr>
                        <a:t>Wei You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800" i="1" dirty="0">
                          <a:solidFill>
                            <a:schemeClr val="accent3"/>
                          </a:solidFill>
                        </a:rPr>
                        <a:t>Peking University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013173"/>
                  </a:ext>
                </a:extLst>
              </a:tr>
            </a:tbl>
          </a:graphicData>
        </a:graphic>
      </p:graphicFrame>
      <p:pic>
        <p:nvPicPr>
          <p:cNvPr id="6" name="Picture 5" descr="A group of firefighters standing in front of a building on fire&#10;&#10;Description automatically generated">
            <a:extLst>
              <a:ext uri="{FF2B5EF4-FFF2-40B4-BE49-F238E27FC236}">
                <a16:creationId xmlns:a16="http://schemas.microsoft.com/office/drawing/2014/main" id="{FFFEC83E-C40E-0A0B-B4D4-A504AD0B5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1" y="-1"/>
            <a:ext cx="4572000" cy="6865749"/>
          </a:xfrm>
          <a:prstGeom prst="rect">
            <a:avLst/>
          </a:prstGeom>
        </p:spPr>
      </p:pic>
    </p:spTree>
    <p:extLst>
      <p:ext uri="{BB962C8B-B14F-4D97-AF65-F5344CB8AC3E}">
        <p14:creationId xmlns:p14="http://schemas.microsoft.com/office/powerpoint/2010/main" val="1255145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C164D2E-88B5-EAD2-E861-DB122B3D6EF3}"/>
              </a:ext>
            </a:extLst>
          </p:cNvPr>
          <p:cNvSpPr txBox="1"/>
          <p:nvPr/>
        </p:nvSpPr>
        <p:spPr>
          <a:xfrm>
            <a:off x="7566408" y="4121874"/>
            <a:ext cx="699230" cy="1569660"/>
          </a:xfrm>
          <a:prstGeom prst="rect">
            <a:avLst/>
          </a:prstGeom>
          <a:noFill/>
        </p:spPr>
        <p:txBody>
          <a:bodyPr wrap="none" rtlCol="0">
            <a:spAutoFit/>
          </a:bodyPr>
          <a:lstStyle/>
          <a:p>
            <a:r>
              <a:rPr lang="en-US" sz="9600" dirty="0">
                <a:solidFill>
                  <a:schemeClr val="bg2"/>
                </a:solidFill>
              </a:rPr>
              <a:t>“</a:t>
            </a:r>
          </a:p>
        </p:txBody>
      </p:sp>
      <p:pic>
        <p:nvPicPr>
          <p:cNvPr id="8" name="Picture 7">
            <a:extLst>
              <a:ext uri="{FF2B5EF4-FFF2-40B4-BE49-F238E27FC236}">
                <a16:creationId xmlns:a16="http://schemas.microsoft.com/office/drawing/2014/main" id="{A31B8E84-A04B-4487-C725-FD94FC0DACD1}"/>
              </a:ext>
            </a:extLst>
          </p:cNvPr>
          <p:cNvPicPr>
            <a:picLocks noChangeAspect="1"/>
          </p:cNvPicPr>
          <p:nvPr/>
        </p:nvPicPr>
        <p:blipFill>
          <a:blip r:embed="rId3"/>
          <a:stretch>
            <a:fillRect/>
          </a:stretch>
        </p:blipFill>
        <p:spPr>
          <a:xfrm>
            <a:off x="8716850" y="365125"/>
            <a:ext cx="3001864" cy="4093157"/>
          </a:xfrm>
          <a:prstGeom prst="rect">
            <a:avLst/>
          </a:prstGeom>
        </p:spPr>
      </p:pic>
      <p:sp>
        <p:nvSpPr>
          <p:cNvPr id="4" name="TextBox 3">
            <a:extLst>
              <a:ext uri="{FF2B5EF4-FFF2-40B4-BE49-F238E27FC236}">
                <a16:creationId xmlns:a16="http://schemas.microsoft.com/office/drawing/2014/main" id="{2B2FC75B-A2CC-FB8C-4B4D-3B9C1FE17D26}"/>
              </a:ext>
            </a:extLst>
          </p:cNvPr>
          <p:cNvSpPr txBox="1"/>
          <p:nvPr/>
        </p:nvSpPr>
        <p:spPr>
          <a:xfrm>
            <a:off x="8018584" y="4662435"/>
            <a:ext cx="3797195" cy="1754326"/>
          </a:xfrm>
          <a:prstGeom prst="rect">
            <a:avLst/>
          </a:prstGeom>
          <a:noFill/>
        </p:spPr>
        <p:txBody>
          <a:bodyPr wrap="square" rtlCol="0">
            <a:spAutoFit/>
          </a:bodyPr>
          <a:lstStyle/>
          <a:p>
            <a:r>
              <a:rPr lang="en-US" i="1" dirty="0">
                <a:solidFill>
                  <a:srgbClr val="0070C0"/>
                </a:solidFill>
              </a:rPr>
              <a:t>One of the most urgent needs in America’s cities today is to assure that the property of businessmen and homeowners is adequately protected by insurance.  </a:t>
            </a:r>
          </a:p>
          <a:p>
            <a:pPr algn="r"/>
            <a:r>
              <a:rPr lang="en-US" dirty="0">
                <a:solidFill>
                  <a:srgbClr val="0070C0"/>
                </a:solidFill>
              </a:rPr>
              <a:t>President Johnson, Jan 27, 1968</a:t>
            </a:r>
          </a:p>
        </p:txBody>
      </p:sp>
      <p:sp>
        <p:nvSpPr>
          <p:cNvPr id="7" name="Title 6">
            <a:extLst>
              <a:ext uri="{FF2B5EF4-FFF2-40B4-BE49-F238E27FC236}">
                <a16:creationId xmlns:a16="http://schemas.microsoft.com/office/drawing/2014/main" id="{2120F4AC-753B-A44F-E292-BABBE0A991FE}"/>
              </a:ext>
            </a:extLst>
          </p:cNvPr>
          <p:cNvSpPr>
            <a:spLocks noGrp="1"/>
          </p:cNvSpPr>
          <p:nvPr>
            <p:ph type="title"/>
          </p:nvPr>
        </p:nvSpPr>
        <p:spPr/>
        <p:txBody>
          <a:bodyPr/>
          <a:lstStyle/>
          <a:p>
            <a:r>
              <a:rPr lang="en-US" dirty="0"/>
              <a:t>Historical Context </a:t>
            </a:r>
            <a:r>
              <a:rPr lang="en-US" b="1" dirty="0"/>
              <a:t>📜</a:t>
            </a:r>
            <a:endParaRPr lang="en-US" dirty="0"/>
          </a:p>
        </p:txBody>
      </p:sp>
      <p:sp>
        <p:nvSpPr>
          <p:cNvPr id="9" name="Content Placeholder 8">
            <a:extLst>
              <a:ext uri="{FF2B5EF4-FFF2-40B4-BE49-F238E27FC236}">
                <a16:creationId xmlns:a16="http://schemas.microsoft.com/office/drawing/2014/main" id="{9B603493-64B4-DD1D-5A3C-B60AD2EC49E8}"/>
              </a:ext>
            </a:extLst>
          </p:cNvPr>
          <p:cNvSpPr>
            <a:spLocks noGrp="1"/>
          </p:cNvSpPr>
          <p:nvPr>
            <p:ph sz="half" idx="1"/>
          </p:nvPr>
        </p:nvSpPr>
        <p:spPr>
          <a:xfrm>
            <a:off x="838200" y="1825625"/>
            <a:ext cx="6657870" cy="4351338"/>
          </a:xfrm>
        </p:spPr>
        <p:txBody>
          <a:bodyPr>
            <a:normAutofit/>
          </a:bodyPr>
          <a:lstStyle/>
          <a:p>
            <a:pPr marL="0" indent="0">
              <a:buNone/>
            </a:pPr>
            <a:r>
              <a:rPr lang="en-US" sz="2000" b="1" dirty="0">
                <a:solidFill>
                  <a:schemeClr val="accent1"/>
                </a:solidFill>
              </a:rPr>
              <a:t>Hughes Panel (offshoot of Kerner “Riot” Commission)</a:t>
            </a:r>
          </a:p>
          <a:p>
            <a:pPr marL="342900" indent="-342900">
              <a:buFont typeface="Arial" panose="020B0604020202020204" pitchFamily="34" charset="0"/>
              <a:buChar char="•"/>
            </a:pPr>
            <a:r>
              <a:rPr lang="en-US" sz="2000" dirty="0"/>
              <a:t>“Long hot summer” of 1967.</a:t>
            </a:r>
          </a:p>
          <a:p>
            <a:pPr marL="342900" indent="-342900">
              <a:buFont typeface="Arial" panose="020B0604020202020204" pitchFamily="34" charset="0"/>
              <a:buChar char="•"/>
            </a:pPr>
            <a:r>
              <a:rPr lang="en-US" sz="2000" b="1" dirty="0">
                <a:solidFill>
                  <a:schemeClr val="accent2"/>
                </a:solidFill>
              </a:rPr>
              <a:t>National Advisory Panel on Insurance in Riot-Affected Areas</a:t>
            </a:r>
            <a:r>
              <a:rPr lang="en-US" sz="2000" b="1" dirty="0"/>
              <a:t> </a:t>
            </a:r>
            <a:r>
              <a:rPr lang="en-US" sz="2000" dirty="0"/>
              <a:t>of August 1967.</a:t>
            </a:r>
          </a:p>
          <a:p>
            <a:pPr marL="342900" indent="-342900">
              <a:buFont typeface="Arial" panose="020B0604020202020204" pitchFamily="34" charset="0"/>
              <a:buChar char="•"/>
            </a:pPr>
            <a:r>
              <a:rPr lang="en-US" sz="2000" dirty="0"/>
              <a:t>Panel recommended FAIR plans; Became law August 1968.</a:t>
            </a:r>
          </a:p>
          <a:p>
            <a:pPr marL="342900" indent="-342900">
              <a:buFont typeface="Arial" panose="020B0604020202020204" pitchFamily="34" charset="0"/>
              <a:buChar char="•"/>
            </a:pPr>
            <a:endParaRPr lang="en-US" sz="2000" dirty="0"/>
          </a:p>
          <a:p>
            <a:pPr marL="0" indent="0">
              <a:buNone/>
            </a:pPr>
            <a:r>
              <a:rPr lang="en-US" sz="2000" b="1" dirty="0">
                <a:solidFill>
                  <a:schemeClr val="accent1"/>
                </a:solidFill>
              </a:rPr>
              <a:t>FAIR plans</a:t>
            </a:r>
          </a:p>
          <a:p>
            <a:pPr marL="342900" indent="-342900">
              <a:buFont typeface="Arial" panose="020B0604020202020204" pitchFamily="34" charset="0"/>
              <a:buChar char="•"/>
            </a:pPr>
            <a:r>
              <a:rPr lang="en-US" sz="2000" dirty="0"/>
              <a:t>Modeled on Boston Plan of 1960 &amp; 13 early State plans.</a:t>
            </a:r>
          </a:p>
          <a:p>
            <a:pPr marL="342900" indent="-342900">
              <a:buFont typeface="Arial" panose="020B0604020202020204" pitchFamily="34" charset="0"/>
              <a:buChar char="•"/>
            </a:pPr>
            <a:r>
              <a:rPr lang="en-US" sz="2000" dirty="0"/>
              <a:t>26 States + DC began issuing FAIR policies 1968-1970.</a:t>
            </a:r>
          </a:p>
          <a:p>
            <a:pPr marL="342900" indent="-342900">
              <a:buFont typeface="Arial" panose="020B0604020202020204" pitchFamily="34" charset="0"/>
              <a:buChar char="•"/>
            </a:pPr>
            <a:r>
              <a:rPr lang="en-US" sz="2000" dirty="0"/>
              <a:t>300k+ policies in 1969, 2.7M+ by 1972, 5.7M+ by 1977.</a:t>
            </a:r>
          </a:p>
        </p:txBody>
      </p:sp>
      <p:sp>
        <p:nvSpPr>
          <p:cNvPr id="3" name="Slide Number Placeholder 2">
            <a:extLst>
              <a:ext uri="{FF2B5EF4-FFF2-40B4-BE49-F238E27FC236}">
                <a16:creationId xmlns:a16="http://schemas.microsoft.com/office/drawing/2014/main" id="{95969FCE-52C5-6347-45B1-BFC393900321}"/>
              </a:ext>
            </a:extLst>
          </p:cNvPr>
          <p:cNvSpPr>
            <a:spLocks noGrp="1"/>
          </p:cNvSpPr>
          <p:nvPr>
            <p:ph type="sldNum" sz="quarter" idx="12"/>
          </p:nvPr>
        </p:nvSpPr>
        <p:spPr/>
        <p:txBody>
          <a:bodyPr/>
          <a:lstStyle/>
          <a:p>
            <a:fld id="{B473D57C-600B-40A7-AFA9-B4401653E6DC}" type="slidenum">
              <a:rPr lang="en-US" smtClean="0"/>
              <a:t>10</a:t>
            </a:fld>
            <a:endParaRPr lang="en-US"/>
          </a:p>
        </p:txBody>
      </p:sp>
    </p:spTree>
    <p:extLst>
      <p:ext uri="{BB962C8B-B14F-4D97-AF65-F5344CB8AC3E}">
        <p14:creationId xmlns:p14="http://schemas.microsoft.com/office/powerpoint/2010/main" val="22920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9D83-F4A9-8443-9D0F-9AC8554483F3}"/>
              </a:ext>
            </a:extLst>
          </p:cNvPr>
          <p:cNvSpPr>
            <a:spLocks noGrp="1"/>
          </p:cNvSpPr>
          <p:nvPr>
            <p:ph type="title"/>
          </p:nvPr>
        </p:nvSpPr>
        <p:spPr/>
        <p:txBody>
          <a:bodyPr/>
          <a:lstStyle/>
          <a:p>
            <a:r>
              <a:rPr lang="en-US" b="0" dirty="0"/>
              <a:t>Design &amp; Establishment of FAIR Plans</a:t>
            </a:r>
          </a:p>
        </p:txBody>
      </p:sp>
      <p:sp>
        <p:nvSpPr>
          <p:cNvPr id="3" name="Content Placeholder 2">
            <a:extLst>
              <a:ext uri="{FF2B5EF4-FFF2-40B4-BE49-F238E27FC236}">
                <a16:creationId xmlns:a16="http://schemas.microsoft.com/office/drawing/2014/main" id="{9940F4AB-9668-2B6D-09CE-DCB087C6F208}"/>
              </a:ext>
            </a:extLst>
          </p:cNvPr>
          <p:cNvSpPr>
            <a:spLocks noGrp="1"/>
          </p:cNvSpPr>
          <p:nvPr>
            <p:ph idx="1"/>
          </p:nvPr>
        </p:nvSpPr>
        <p:spPr/>
        <p:txBody>
          <a:bodyPr>
            <a:normAutofit fontScale="85000" lnSpcReduction="20000"/>
          </a:bodyPr>
          <a:lstStyle/>
          <a:p>
            <a:pPr marL="0" indent="0">
              <a:buNone/>
            </a:pPr>
            <a:r>
              <a:rPr lang="en-US" sz="3200" b="1" dirty="0">
                <a:solidFill>
                  <a:schemeClr val="accent1"/>
                </a:solidFill>
              </a:rPr>
              <a:t>FAIR plan features</a:t>
            </a:r>
          </a:p>
          <a:p>
            <a:pPr marL="285750" indent="-285750"/>
            <a:r>
              <a:rPr lang="en-US" sz="3200" dirty="0"/>
              <a:t>Prohibited use of environmental or neighborhood factors (“beyond property owner’s control”) in underwriting. </a:t>
            </a:r>
          </a:p>
          <a:p>
            <a:pPr marL="285750" indent="-285750"/>
            <a:r>
              <a:rPr lang="en-US" sz="3200" dirty="0"/>
              <a:t>Mandatory insurer participation in loss pools diluted incentives for prudent underwriting.</a:t>
            </a:r>
          </a:p>
          <a:p>
            <a:pPr marL="285750" indent="-285750"/>
            <a:r>
              <a:rPr lang="en-US" sz="3200" dirty="0"/>
              <a:t>Payouts far exceeded market values in declining neighborhoods.</a:t>
            </a:r>
          </a:p>
          <a:p>
            <a:pPr marL="285750" indent="-285750"/>
            <a:endParaRPr lang="en-US" sz="3200" b="0" i="0" dirty="0">
              <a:solidFill>
                <a:srgbClr val="111111"/>
              </a:solidFill>
              <a:effectLst/>
            </a:endParaRPr>
          </a:p>
          <a:p>
            <a:pPr marL="0" indent="0">
              <a:buNone/>
            </a:pPr>
            <a:r>
              <a:rPr lang="en-US" sz="3200" b="1" dirty="0">
                <a:solidFill>
                  <a:schemeClr val="accent1"/>
                </a:solidFill>
              </a:rPr>
              <a:t>States had to choose to participate</a:t>
            </a:r>
          </a:p>
          <a:p>
            <a:r>
              <a:rPr lang="en-US" sz="3200" dirty="0">
                <a:solidFill>
                  <a:srgbClr val="111111"/>
                </a:solidFill>
              </a:rPr>
              <a:t>Feds offered “carrot” of federal riot reinsurance.</a:t>
            </a:r>
          </a:p>
          <a:p>
            <a:r>
              <a:rPr lang="en-US" sz="3200" b="1" dirty="0">
                <a:solidFill>
                  <a:srgbClr val="111111"/>
                </a:solidFill>
              </a:rPr>
              <a:t>Early FAIR States</a:t>
            </a:r>
            <a:r>
              <a:rPr lang="en-US" sz="3200" dirty="0">
                <a:solidFill>
                  <a:srgbClr val="111111"/>
                </a:solidFill>
              </a:rPr>
              <a:t>: 18 States + DC in 1968, 26 States + DC by 1970. </a:t>
            </a:r>
          </a:p>
          <a:p>
            <a:r>
              <a:rPr lang="en-US" sz="3200" dirty="0">
                <a:solidFill>
                  <a:srgbClr val="111111"/>
                </a:solidFill>
              </a:rPr>
              <a:t>Other States did not participate until 1986 at earliest, or never. </a:t>
            </a:r>
          </a:p>
        </p:txBody>
      </p:sp>
      <p:sp>
        <p:nvSpPr>
          <p:cNvPr id="4" name="Slide Number Placeholder 3">
            <a:extLst>
              <a:ext uri="{FF2B5EF4-FFF2-40B4-BE49-F238E27FC236}">
                <a16:creationId xmlns:a16="http://schemas.microsoft.com/office/drawing/2014/main" id="{A64EB3FD-D2F1-CA6D-8E9B-5338E6CF242E}"/>
              </a:ext>
            </a:extLst>
          </p:cNvPr>
          <p:cNvSpPr>
            <a:spLocks noGrp="1"/>
          </p:cNvSpPr>
          <p:nvPr>
            <p:ph type="sldNum" sz="quarter" idx="12"/>
          </p:nvPr>
        </p:nvSpPr>
        <p:spPr/>
        <p:txBody>
          <a:bodyPr/>
          <a:lstStyle/>
          <a:p>
            <a:fld id="{B473D57C-600B-40A7-AFA9-B4401653E6DC}" type="slidenum">
              <a:rPr lang="en-US" smtClean="0"/>
              <a:t>11</a:t>
            </a:fld>
            <a:endParaRPr lang="en-US"/>
          </a:p>
        </p:txBody>
      </p:sp>
    </p:spTree>
    <p:extLst>
      <p:ext uri="{BB962C8B-B14F-4D97-AF65-F5344CB8AC3E}">
        <p14:creationId xmlns:p14="http://schemas.microsoft.com/office/powerpoint/2010/main" val="306061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732B11-C6F7-F007-1E00-C64324B7187B}"/>
              </a:ext>
            </a:extLst>
          </p:cNvPr>
          <p:cNvSpPr>
            <a:spLocks noGrp="1"/>
          </p:cNvSpPr>
          <p:nvPr>
            <p:ph type="title"/>
          </p:nvPr>
        </p:nvSpPr>
        <p:spPr/>
        <p:txBody>
          <a:bodyPr/>
          <a:lstStyle/>
          <a:p>
            <a:r>
              <a:rPr lang="en-US" dirty="0"/>
              <a:t>Early-FAIR States &amp; Sample Cities</a:t>
            </a:r>
          </a:p>
        </p:txBody>
      </p:sp>
      <p:sp>
        <p:nvSpPr>
          <p:cNvPr id="2" name="Slide Number Placeholder 1">
            <a:extLst>
              <a:ext uri="{FF2B5EF4-FFF2-40B4-BE49-F238E27FC236}">
                <a16:creationId xmlns:a16="http://schemas.microsoft.com/office/drawing/2014/main" id="{8151AA83-8F89-F57B-3120-99D751A7945B}"/>
              </a:ext>
            </a:extLst>
          </p:cNvPr>
          <p:cNvSpPr>
            <a:spLocks noGrp="1"/>
          </p:cNvSpPr>
          <p:nvPr>
            <p:ph type="sldNum" sz="quarter" idx="12"/>
          </p:nvPr>
        </p:nvSpPr>
        <p:spPr/>
        <p:txBody>
          <a:bodyPr/>
          <a:lstStyle/>
          <a:p>
            <a:fld id="{B473D57C-600B-40A7-AFA9-B4401653E6DC}" type="slidenum">
              <a:rPr lang="en-US" smtClean="0"/>
              <a:t>12</a:t>
            </a:fld>
            <a:endParaRPr lang="en-US"/>
          </a:p>
        </p:txBody>
      </p:sp>
      <p:pic>
        <p:nvPicPr>
          <p:cNvPr id="5" name="Picture 4" descr="A map of the united states&#10;&#10;AI-generated content may be incorrect.">
            <a:extLst>
              <a:ext uri="{FF2B5EF4-FFF2-40B4-BE49-F238E27FC236}">
                <a16:creationId xmlns:a16="http://schemas.microsoft.com/office/drawing/2014/main" id="{EC3126DB-803E-C345-F412-8E075D20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539875"/>
            <a:ext cx="7772400" cy="5181600"/>
          </a:xfrm>
          <a:prstGeom prst="rect">
            <a:avLst/>
          </a:prstGeom>
        </p:spPr>
      </p:pic>
    </p:spTree>
    <p:extLst>
      <p:ext uri="{BB962C8B-B14F-4D97-AF65-F5344CB8AC3E}">
        <p14:creationId xmlns:p14="http://schemas.microsoft.com/office/powerpoint/2010/main" val="113267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A7AA-67D4-43CA-B872-F821096E416C}"/>
              </a:ext>
            </a:extLst>
          </p:cNvPr>
          <p:cNvSpPr>
            <a:spLocks noGrp="1"/>
          </p:cNvSpPr>
          <p:nvPr>
            <p:ph type="title"/>
          </p:nvPr>
        </p:nvSpPr>
        <p:spPr/>
        <p:txBody>
          <a:bodyPr/>
          <a:lstStyle/>
          <a:p>
            <a:r>
              <a:rPr lang="en-US" b="0" dirty="0"/>
              <a:t>Unintended Consequences: </a:t>
            </a:r>
            <a:br>
              <a:rPr lang="en-US" b="0" dirty="0"/>
            </a:br>
            <a:r>
              <a:rPr lang="en-US" b="0" dirty="0"/>
              <a:t>Contemporary Coverage &amp; Debate 📰</a:t>
            </a:r>
          </a:p>
        </p:txBody>
      </p:sp>
      <p:pic>
        <p:nvPicPr>
          <p:cNvPr id="5" name="Picture 4">
            <a:extLst>
              <a:ext uri="{FF2B5EF4-FFF2-40B4-BE49-F238E27FC236}">
                <a16:creationId xmlns:a16="http://schemas.microsoft.com/office/drawing/2014/main" id="{3F901BCD-E01F-43CA-9B9B-4B2C328860DE}"/>
              </a:ext>
            </a:extLst>
          </p:cNvPr>
          <p:cNvPicPr>
            <a:picLocks noChangeAspect="1"/>
          </p:cNvPicPr>
          <p:nvPr/>
        </p:nvPicPr>
        <p:blipFill>
          <a:blip r:embed="rId3"/>
          <a:srcRect t="13734"/>
          <a:stretch/>
        </p:blipFill>
        <p:spPr>
          <a:xfrm>
            <a:off x="838200" y="1901565"/>
            <a:ext cx="7033591" cy="4406644"/>
          </a:xfrm>
          <a:prstGeom prst="rect">
            <a:avLst/>
          </a:prstGeom>
        </p:spPr>
      </p:pic>
      <p:pic>
        <p:nvPicPr>
          <p:cNvPr id="7" name="Picture 6">
            <a:extLst>
              <a:ext uri="{FF2B5EF4-FFF2-40B4-BE49-F238E27FC236}">
                <a16:creationId xmlns:a16="http://schemas.microsoft.com/office/drawing/2014/main" id="{ABD7F960-E862-4F27-AB69-4CF9BA65CA5A}"/>
              </a:ext>
            </a:extLst>
          </p:cNvPr>
          <p:cNvPicPr>
            <a:picLocks noChangeAspect="1"/>
          </p:cNvPicPr>
          <p:nvPr/>
        </p:nvPicPr>
        <p:blipFill>
          <a:blip r:embed="rId4"/>
          <a:stretch>
            <a:fillRect/>
          </a:stretch>
        </p:blipFill>
        <p:spPr>
          <a:xfrm>
            <a:off x="8044202" y="1901565"/>
            <a:ext cx="2304762" cy="4552381"/>
          </a:xfrm>
          <a:prstGeom prst="rect">
            <a:avLst/>
          </a:prstGeom>
        </p:spPr>
      </p:pic>
      <p:sp>
        <p:nvSpPr>
          <p:cNvPr id="8" name="Rectangle 7">
            <a:extLst>
              <a:ext uri="{FF2B5EF4-FFF2-40B4-BE49-F238E27FC236}">
                <a16:creationId xmlns:a16="http://schemas.microsoft.com/office/drawing/2014/main" id="{8320ADF5-71E5-4894-A9ED-DE14FAE43DAE}"/>
              </a:ext>
            </a:extLst>
          </p:cNvPr>
          <p:cNvSpPr/>
          <p:nvPr/>
        </p:nvSpPr>
        <p:spPr>
          <a:xfrm>
            <a:off x="4354994" y="5707464"/>
            <a:ext cx="1741006" cy="502417"/>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FF7782-FE1A-4AFD-A1E2-8276D3E55BFF}"/>
              </a:ext>
            </a:extLst>
          </p:cNvPr>
          <p:cNvSpPr/>
          <p:nvPr/>
        </p:nvSpPr>
        <p:spPr>
          <a:xfrm>
            <a:off x="8144686" y="4180114"/>
            <a:ext cx="2204278" cy="1085222"/>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33D425C-2C77-059A-DC7F-7A931D51330D}"/>
              </a:ext>
            </a:extLst>
          </p:cNvPr>
          <p:cNvSpPr>
            <a:spLocks noGrp="1"/>
          </p:cNvSpPr>
          <p:nvPr>
            <p:ph type="sldNum" sz="quarter" idx="12"/>
          </p:nvPr>
        </p:nvSpPr>
        <p:spPr/>
        <p:txBody>
          <a:bodyPr/>
          <a:lstStyle/>
          <a:p>
            <a:fld id="{B473D57C-600B-40A7-AFA9-B4401653E6DC}" type="slidenum">
              <a:rPr lang="en-US" smtClean="0"/>
              <a:t>13</a:t>
            </a:fld>
            <a:endParaRPr lang="en-US"/>
          </a:p>
        </p:txBody>
      </p:sp>
      <p:sp>
        <p:nvSpPr>
          <p:cNvPr id="4" name="TextBox 3">
            <a:extLst>
              <a:ext uri="{FF2B5EF4-FFF2-40B4-BE49-F238E27FC236}">
                <a16:creationId xmlns:a16="http://schemas.microsoft.com/office/drawing/2014/main" id="{F6A63B0B-DA68-9FCA-40E3-659D6CD9E09E}"/>
              </a:ext>
            </a:extLst>
          </p:cNvPr>
          <p:cNvSpPr txBox="1"/>
          <p:nvPr/>
        </p:nvSpPr>
        <p:spPr>
          <a:xfrm>
            <a:off x="5609823" y="6519086"/>
            <a:ext cx="2261966" cy="369332"/>
          </a:xfrm>
          <a:prstGeom prst="rect">
            <a:avLst/>
          </a:prstGeom>
          <a:noFill/>
        </p:spPr>
        <p:txBody>
          <a:bodyPr wrap="none" rtlCol="0">
            <a:spAutoFit/>
          </a:bodyPr>
          <a:lstStyle/>
          <a:p>
            <a:r>
              <a:rPr lang="en-US" dirty="0"/>
              <a:t>Chicago Tribune, 1973</a:t>
            </a:r>
          </a:p>
        </p:txBody>
      </p:sp>
      <p:sp>
        <p:nvSpPr>
          <p:cNvPr id="6" name="Rectangle 5">
            <a:extLst>
              <a:ext uri="{FF2B5EF4-FFF2-40B4-BE49-F238E27FC236}">
                <a16:creationId xmlns:a16="http://schemas.microsoft.com/office/drawing/2014/main" id="{E28A7F41-E406-4BA7-F53D-A2B3BD3AA01F}"/>
              </a:ext>
            </a:extLst>
          </p:cNvPr>
          <p:cNvSpPr/>
          <p:nvPr/>
        </p:nvSpPr>
        <p:spPr>
          <a:xfrm>
            <a:off x="6096000" y="3677697"/>
            <a:ext cx="1741006" cy="1718268"/>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87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347-8BF0-B263-52E5-FF1C52D63E0D}"/>
              </a:ext>
            </a:extLst>
          </p:cNvPr>
          <p:cNvSpPr>
            <a:spLocks noGrp="1"/>
          </p:cNvSpPr>
          <p:nvPr>
            <p:ph type="title"/>
          </p:nvPr>
        </p:nvSpPr>
        <p:spPr/>
        <p:txBody>
          <a:bodyPr/>
          <a:lstStyle/>
          <a:p>
            <a:r>
              <a:rPr lang="en-US" b="0" dirty="0"/>
              <a:t>Roadmap 🛣️ 	</a:t>
            </a:r>
          </a:p>
        </p:txBody>
      </p:sp>
      <p:sp>
        <p:nvSpPr>
          <p:cNvPr id="3" name="Content Placeholder 2">
            <a:extLst>
              <a:ext uri="{FF2B5EF4-FFF2-40B4-BE49-F238E27FC236}">
                <a16:creationId xmlns:a16="http://schemas.microsoft.com/office/drawing/2014/main" id="{BD998379-820C-CFF8-0147-9B858B2C001F}"/>
              </a:ext>
            </a:extLst>
          </p:cNvPr>
          <p:cNvSpPr>
            <a:spLocks noGrp="1"/>
          </p:cNvSpPr>
          <p:nvPr>
            <p:ph idx="1"/>
          </p:nvPr>
        </p:nvSpPr>
        <p:spPr/>
        <p:txBody>
          <a:bodyPr>
            <a:normAutofit/>
          </a:bodyPr>
          <a:lstStyle/>
          <a:p>
            <a:r>
              <a:rPr lang="en-US" dirty="0">
                <a:solidFill>
                  <a:schemeClr val="bg2">
                    <a:lumMod val="75000"/>
                  </a:schemeClr>
                </a:solidFill>
              </a:rPr>
              <a:t>Introduction</a:t>
            </a:r>
          </a:p>
          <a:p>
            <a:pPr marL="457200" lvl="1" indent="0">
              <a:buNone/>
            </a:pPr>
            <a:endParaRPr lang="en-US" dirty="0"/>
          </a:p>
          <a:p>
            <a:r>
              <a:rPr lang="en-US" dirty="0">
                <a:solidFill>
                  <a:schemeClr val="accent3"/>
                </a:solidFill>
              </a:rPr>
              <a:t>Historical Background</a:t>
            </a:r>
          </a:p>
          <a:p>
            <a:pPr lvl="1"/>
            <a:endParaRPr lang="en-US" dirty="0"/>
          </a:p>
          <a:p>
            <a:r>
              <a:rPr lang="en-US" b="1" dirty="0">
                <a:solidFill>
                  <a:schemeClr val="accent2"/>
                </a:solidFill>
              </a:rPr>
              <a:t>Data and Methods</a:t>
            </a:r>
          </a:p>
          <a:p>
            <a:endParaRPr lang="en-US" dirty="0"/>
          </a:p>
          <a:p>
            <a:r>
              <a:rPr lang="en-US" dirty="0"/>
              <a:t>Results</a:t>
            </a:r>
          </a:p>
        </p:txBody>
      </p:sp>
      <p:sp>
        <p:nvSpPr>
          <p:cNvPr id="4" name="Slide Number Placeholder 3">
            <a:extLst>
              <a:ext uri="{FF2B5EF4-FFF2-40B4-BE49-F238E27FC236}">
                <a16:creationId xmlns:a16="http://schemas.microsoft.com/office/drawing/2014/main" id="{F4A7A3E1-57F2-69DF-95D0-362013BB3B42}"/>
              </a:ext>
            </a:extLst>
          </p:cNvPr>
          <p:cNvSpPr>
            <a:spLocks noGrp="1"/>
          </p:cNvSpPr>
          <p:nvPr>
            <p:ph type="sldNum" sz="quarter" idx="12"/>
          </p:nvPr>
        </p:nvSpPr>
        <p:spPr/>
        <p:txBody>
          <a:bodyPr/>
          <a:lstStyle/>
          <a:p>
            <a:fld id="{B473D57C-600B-40A7-AFA9-B4401653E6DC}" type="slidenum">
              <a:rPr lang="en-US" smtClean="0"/>
              <a:t>14</a:t>
            </a:fld>
            <a:endParaRPr lang="en-US"/>
          </a:p>
        </p:txBody>
      </p:sp>
    </p:spTree>
    <p:extLst>
      <p:ext uri="{BB962C8B-B14F-4D97-AF65-F5344CB8AC3E}">
        <p14:creationId xmlns:p14="http://schemas.microsoft.com/office/powerpoint/2010/main" val="2056809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9015-C924-7BF0-3E75-CBE8139DE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3FA46-B2B0-CE5A-42E5-97C8AFDC07A0}"/>
              </a:ext>
            </a:extLst>
          </p:cNvPr>
          <p:cNvSpPr>
            <a:spLocks noGrp="1"/>
          </p:cNvSpPr>
          <p:nvPr>
            <p:ph type="title"/>
          </p:nvPr>
        </p:nvSpPr>
        <p:spPr/>
        <p:txBody>
          <a:bodyPr/>
          <a:lstStyle/>
          <a:p>
            <a:r>
              <a:rPr lang="en-US" b="0" dirty="0"/>
              <a:t>What We Do 🔬🔎</a:t>
            </a:r>
          </a:p>
        </p:txBody>
      </p:sp>
      <p:sp>
        <p:nvSpPr>
          <p:cNvPr id="3" name="Content Placeholder 2">
            <a:extLst>
              <a:ext uri="{FF2B5EF4-FFF2-40B4-BE49-F238E27FC236}">
                <a16:creationId xmlns:a16="http://schemas.microsoft.com/office/drawing/2014/main" id="{9D296D25-BB65-FF6B-B63C-9109C70D72E3}"/>
              </a:ext>
            </a:extLst>
          </p:cNvPr>
          <p:cNvSpPr>
            <a:spLocks noGrp="1"/>
          </p:cNvSpPr>
          <p:nvPr>
            <p:ph idx="1"/>
          </p:nvPr>
        </p:nvSpPr>
        <p:spPr/>
        <p:txBody>
          <a:bodyPr>
            <a:normAutofit/>
          </a:bodyPr>
          <a:lstStyle/>
          <a:p>
            <a:pPr marL="0" indent="0">
              <a:buNone/>
            </a:pPr>
            <a:r>
              <a:rPr lang="en-US" b="1" dirty="0">
                <a:solidFill>
                  <a:schemeClr val="accent1"/>
                </a:solidFill>
              </a:rPr>
              <a:t>Triple-difference design</a:t>
            </a:r>
          </a:p>
          <a:p>
            <a:r>
              <a:rPr lang="en-US" dirty="0"/>
              <a:t>(1) Pre/post FAIR, </a:t>
            </a:r>
          </a:p>
          <a:p>
            <a:r>
              <a:rPr lang="en-US" dirty="0"/>
              <a:t>(2) </a:t>
            </a:r>
            <a:r>
              <a:rPr lang="en-US" b="1" dirty="0">
                <a:solidFill>
                  <a:schemeClr val="accent2"/>
                </a:solidFill>
              </a:rPr>
              <a:t>Neighborhoods with/without likely FAIR access</a:t>
            </a:r>
            <a:r>
              <a:rPr lang="en-US" dirty="0"/>
              <a:t>, </a:t>
            </a:r>
          </a:p>
          <a:p>
            <a:r>
              <a:rPr lang="en-US" dirty="0"/>
              <a:t>(3) </a:t>
            </a:r>
            <a:r>
              <a:rPr lang="en-US" b="1" dirty="0">
                <a:solidFill>
                  <a:schemeClr val="accent2"/>
                </a:solidFill>
              </a:rPr>
              <a:t>Participating/non-participating States</a:t>
            </a:r>
            <a:r>
              <a:rPr lang="en-US" dirty="0"/>
              <a:t>. </a:t>
            </a:r>
          </a:p>
          <a:p>
            <a:pPr marL="0" indent="0">
              <a:buNone/>
            </a:pPr>
            <a:endParaRPr lang="en-US" dirty="0"/>
          </a:p>
        </p:txBody>
      </p:sp>
      <p:sp>
        <p:nvSpPr>
          <p:cNvPr id="4" name="Slide Number Placeholder 3">
            <a:extLst>
              <a:ext uri="{FF2B5EF4-FFF2-40B4-BE49-F238E27FC236}">
                <a16:creationId xmlns:a16="http://schemas.microsoft.com/office/drawing/2014/main" id="{82B36111-9E63-DEF0-314D-A87E33A67D9F}"/>
              </a:ext>
            </a:extLst>
          </p:cNvPr>
          <p:cNvSpPr>
            <a:spLocks noGrp="1"/>
          </p:cNvSpPr>
          <p:nvPr>
            <p:ph type="sldNum" sz="quarter" idx="12"/>
          </p:nvPr>
        </p:nvSpPr>
        <p:spPr/>
        <p:txBody>
          <a:bodyPr/>
          <a:lstStyle/>
          <a:p>
            <a:fld id="{B473D57C-600B-40A7-AFA9-B4401653E6DC}" type="slidenum">
              <a:rPr lang="en-US" smtClean="0"/>
              <a:t>15</a:t>
            </a:fld>
            <a:endParaRPr lang="en-US"/>
          </a:p>
        </p:txBody>
      </p:sp>
    </p:spTree>
    <p:extLst>
      <p:ext uri="{BB962C8B-B14F-4D97-AF65-F5344CB8AC3E}">
        <p14:creationId xmlns:p14="http://schemas.microsoft.com/office/powerpoint/2010/main" val="393034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86-D6FD-4509-94F3-8036A3734C52}"/>
              </a:ext>
            </a:extLst>
          </p:cNvPr>
          <p:cNvSpPr>
            <a:spLocks noGrp="1"/>
          </p:cNvSpPr>
          <p:nvPr>
            <p:ph type="title"/>
          </p:nvPr>
        </p:nvSpPr>
        <p:spPr/>
        <p:txBody>
          <a:bodyPr/>
          <a:lstStyle/>
          <a:p>
            <a:r>
              <a:rPr lang="en-US" b="0" dirty="0"/>
              <a:t>Neighborhoods with likely FAIR access </a:t>
            </a:r>
          </a:p>
        </p:txBody>
      </p:sp>
      <p:sp>
        <p:nvSpPr>
          <p:cNvPr id="3" name="Content Placeholder 2">
            <a:extLst>
              <a:ext uri="{FF2B5EF4-FFF2-40B4-BE49-F238E27FC236}">
                <a16:creationId xmlns:a16="http://schemas.microsoft.com/office/drawing/2014/main" id="{093E1488-B732-4873-931D-3E2FCC1AC5BD}"/>
              </a:ext>
            </a:extLst>
          </p:cNvPr>
          <p:cNvSpPr>
            <a:spLocks noGrp="1"/>
          </p:cNvSpPr>
          <p:nvPr>
            <p:ph idx="1"/>
          </p:nvPr>
        </p:nvSpPr>
        <p:spPr>
          <a:xfrm>
            <a:off x="838200" y="1690688"/>
            <a:ext cx="10515600" cy="4351338"/>
          </a:xfrm>
        </p:spPr>
        <p:txBody>
          <a:bodyPr>
            <a:noAutofit/>
          </a:bodyPr>
          <a:lstStyle/>
          <a:p>
            <a:pPr marL="0" indent="0">
              <a:buNone/>
            </a:pPr>
            <a:r>
              <a:rPr lang="en-US" b="1" dirty="0">
                <a:solidFill>
                  <a:schemeClr val="accent1"/>
                </a:solidFill>
              </a:rPr>
              <a:t>Measure neighborhoods where property owners likely to have been offered FAIR plans </a:t>
            </a:r>
          </a:p>
          <a:p>
            <a:r>
              <a:rPr lang="en-US" dirty="0"/>
              <a:t>Neighborhoods that saw declining access to property and casualty insurance establishments between 1940 and 1967</a:t>
            </a:r>
          </a:p>
          <a:p>
            <a:r>
              <a:rPr lang="en-US" dirty="0"/>
              <a:t>We measure insurer withdrawal in both </a:t>
            </a:r>
            <a:r>
              <a:rPr lang="en-US" b="1" dirty="0">
                <a:solidFill>
                  <a:schemeClr val="accent2"/>
                </a:solidFill>
              </a:rPr>
              <a:t>early-FAIR States </a:t>
            </a:r>
            <a:r>
              <a:rPr lang="en-US" dirty="0"/>
              <a:t>that offered FAIR plans in the 1960s and non-participating states that did not.</a:t>
            </a:r>
          </a:p>
          <a:p>
            <a:pPr lvl="1"/>
            <a:endParaRPr lang="en-US" i="1" dirty="0"/>
          </a:p>
          <a:p>
            <a:pPr marL="0" indent="0">
              <a:buNone/>
            </a:pPr>
            <a:r>
              <a:rPr lang="en-US" b="1" dirty="0">
                <a:solidFill>
                  <a:schemeClr val="accent1"/>
                </a:solidFill>
              </a:rPr>
              <a:t>Placebo treatment</a:t>
            </a:r>
          </a:p>
          <a:p>
            <a:r>
              <a:rPr lang="en-US" dirty="0"/>
              <a:t>Post-war declines in access to lawyers.</a:t>
            </a:r>
          </a:p>
          <a:p>
            <a:pPr marL="457200" lvl="1" indent="0">
              <a:buNone/>
            </a:pPr>
            <a:endParaRPr lang="en-US" i="1"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38EF2F0-4EC8-97D8-F81A-883153EEDE3F}"/>
              </a:ext>
            </a:extLst>
          </p:cNvPr>
          <p:cNvSpPr>
            <a:spLocks noGrp="1"/>
          </p:cNvSpPr>
          <p:nvPr>
            <p:ph type="sldNum" sz="quarter" idx="12"/>
          </p:nvPr>
        </p:nvSpPr>
        <p:spPr/>
        <p:txBody>
          <a:bodyPr/>
          <a:lstStyle/>
          <a:p>
            <a:fld id="{B473D57C-600B-40A7-AFA9-B4401653E6DC}" type="slidenum">
              <a:rPr lang="en-US" smtClean="0"/>
              <a:t>16</a:t>
            </a:fld>
            <a:endParaRPr lang="en-US"/>
          </a:p>
        </p:txBody>
      </p:sp>
    </p:spTree>
    <p:extLst>
      <p:ext uri="{BB962C8B-B14F-4D97-AF65-F5344CB8AC3E}">
        <p14:creationId xmlns:p14="http://schemas.microsoft.com/office/powerpoint/2010/main" val="13299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0039-A15C-4C83-A430-8ACA4287F285}"/>
              </a:ext>
            </a:extLst>
          </p:cNvPr>
          <p:cNvSpPr>
            <a:spLocks noGrp="1"/>
          </p:cNvSpPr>
          <p:nvPr>
            <p:ph type="title"/>
          </p:nvPr>
        </p:nvSpPr>
        <p:spPr/>
        <p:txBody>
          <a:bodyPr>
            <a:normAutofit/>
          </a:bodyPr>
          <a:lstStyle/>
          <a:p>
            <a:r>
              <a:rPr lang="en-US" sz="4000" dirty="0"/>
              <a:t>Insurer (and Lawyer) Data from City Directories</a:t>
            </a:r>
          </a:p>
        </p:txBody>
      </p:sp>
      <p:pic>
        <p:nvPicPr>
          <p:cNvPr id="5" name="Content Placeholder 4">
            <a:extLst>
              <a:ext uri="{FF2B5EF4-FFF2-40B4-BE49-F238E27FC236}">
                <a16:creationId xmlns:a16="http://schemas.microsoft.com/office/drawing/2014/main" id="{42959826-4250-41FF-831E-4A4320B712FB}"/>
              </a:ext>
            </a:extLst>
          </p:cNvPr>
          <p:cNvPicPr>
            <a:picLocks noGrp="1" noChangeAspect="1"/>
          </p:cNvPicPr>
          <p:nvPr>
            <p:ph sz="half" idx="1"/>
          </p:nvPr>
        </p:nvPicPr>
        <p:blipFill>
          <a:blip r:embed="rId3"/>
          <a:stretch>
            <a:fillRect/>
          </a:stretch>
        </p:blipFill>
        <p:spPr>
          <a:xfrm>
            <a:off x="1422948" y="1825625"/>
            <a:ext cx="4012103" cy="4351338"/>
          </a:xfrm>
        </p:spPr>
      </p:pic>
      <p:sp>
        <p:nvSpPr>
          <p:cNvPr id="4" name="Content Placeholder 3">
            <a:extLst>
              <a:ext uri="{FF2B5EF4-FFF2-40B4-BE49-F238E27FC236}">
                <a16:creationId xmlns:a16="http://schemas.microsoft.com/office/drawing/2014/main" id="{8246D49A-E519-AB1B-8909-BE0CD192DDE4}"/>
              </a:ext>
            </a:extLst>
          </p:cNvPr>
          <p:cNvSpPr>
            <a:spLocks noGrp="1"/>
          </p:cNvSpPr>
          <p:nvPr>
            <p:ph sz="half" idx="2"/>
          </p:nvPr>
        </p:nvSpPr>
        <p:spPr/>
        <p:txBody>
          <a:bodyPr/>
          <a:lstStyle/>
          <a:p>
            <a:pPr marL="0" indent="0">
              <a:buNone/>
            </a:pPr>
            <a:r>
              <a:rPr lang="en-US" b="1" dirty="0">
                <a:solidFill>
                  <a:schemeClr val="accent1"/>
                </a:solidFill>
              </a:rPr>
              <a:t>City Directories and Yellow Pages</a:t>
            </a:r>
          </a:p>
          <a:p>
            <a:r>
              <a:rPr lang="en-US" dirty="0"/>
              <a:t>26 major cities in early-FAIR &amp; non-participating states.</a:t>
            </a:r>
          </a:p>
          <a:p>
            <a:r>
              <a:rPr lang="en-US" dirty="0"/>
              <a:t>Two snapshots, ~1940 &amp; ~1967.</a:t>
            </a:r>
          </a:p>
        </p:txBody>
      </p:sp>
      <p:sp>
        <p:nvSpPr>
          <p:cNvPr id="3" name="Slide Number Placeholder 2">
            <a:extLst>
              <a:ext uri="{FF2B5EF4-FFF2-40B4-BE49-F238E27FC236}">
                <a16:creationId xmlns:a16="http://schemas.microsoft.com/office/drawing/2014/main" id="{CE7DE68D-7747-7401-49F9-1A344ED48748}"/>
              </a:ext>
            </a:extLst>
          </p:cNvPr>
          <p:cNvSpPr>
            <a:spLocks noGrp="1"/>
          </p:cNvSpPr>
          <p:nvPr>
            <p:ph type="sldNum" sz="quarter" idx="12"/>
          </p:nvPr>
        </p:nvSpPr>
        <p:spPr/>
        <p:txBody>
          <a:bodyPr/>
          <a:lstStyle/>
          <a:p>
            <a:fld id="{B473D57C-600B-40A7-AFA9-B4401653E6DC}" type="slidenum">
              <a:rPr lang="en-US" smtClean="0"/>
              <a:t>17</a:t>
            </a:fld>
            <a:endParaRPr lang="en-US"/>
          </a:p>
        </p:txBody>
      </p:sp>
    </p:spTree>
    <p:extLst>
      <p:ext uri="{BB962C8B-B14F-4D97-AF65-F5344CB8AC3E}">
        <p14:creationId xmlns:p14="http://schemas.microsoft.com/office/powerpoint/2010/main" val="410749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B99C-7E92-82F6-7999-7C469EDEABEE}"/>
              </a:ext>
            </a:extLst>
          </p:cNvPr>
          <p:cNvSpPr>
            <a:spLocks noGrp="1"/>
          </p:cNvSpPr>
          <p:nvPr>
            <p:ph type="title"/>
          </p:nvPr>
        </p:nvSpPr>
        <p:spPr/>
        <p:txBody>
          <a:bodyPr/>
          <a:lstStyle/>
          <a:p>
            <a:r>
              <a:rPr lang="en-US" b="0" dirty="0"/>
              <a:t>Measuring Declining Market Access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26236B-BCA9-57BF-834B-51F51C3EAC18}"/>
                  </a:ext>
                </a:extLst>
              </p:cNvPr>
              <p:cNvSpPr>
                <a:spLocks noGrp="1"/>
              </p:cNvSpPr>
              <p:nvPr>
                <p:ph idx="1"/>
              </p:nvPr>
            </p:nvSpPr>
            <p:spPr/>
            <p:txBody>
              <a:bodyPr>
                <a:normAutofit fontScale="92500"/>
              </a:bodyPr>
              <a:lstStyle/>
              <a:p>
                <a:pPr marL="0" indent="0">
                  <a:buNone/>
                </a:pPr>
                <a:r>
                  <a:rPr lang="en-US" dirty="0"/>
                  <a:t>Calculate market access for </a:t>
                </a:r>
                <a:r>
                  <a:rPr lang="en-US" i="1" dirty="0"/>
                  <a:t>t</a:t>
                </a:r>
                <a:r>
                  <a:rPr lang="en-US" dirty="0"/>
                  <a:t>=1940 and 1967, aggregating census tract </a:t>
                </a:r>
                <a14:m>
                  <m:oMath xmlns:m="http://schemas.openxmlformats.org/officeDocument/2006/math">
                    <m:r>
                      <a:rPr lang="en-US" i="1" dirty="0" smtClean="0">
                        <a:latin typeface="Cambria Math" panose="02040503050406030204" pitchFamily="18" charset="0"/>
                      </a:rPr>
                      <m:t>𝑖</m:t>
                    </m:r>
                  </m:oMath>
                </a14:m>
                <a:r>
                  <a:rPr lang="en-US" dirty="0"/>
                  <a:t> proximity to all geocoded property &amp; casualty insurers </a:t>
                </a:r>
                <a14:m>
                  <m:oMath xmlns:m="http://schemas.openxmlformats.org/officeDocument/2006/math">
                    <m:r>
                      <a:rPr lang="en-US" i="1" dirty="0" smtClean="0">
                        <a:latin typeface="Cambria Math" panose="02040503050406030204" pitchFamily="18" charset="0"/>
                      </a:rPr>
                      <m:t>𝑗</m:t>
                    </m:r>
                  </m:oMath>
                </a14:m>
                <a:r>
                  <a:rPr lang="en-US" dirty="0"/>
                  <a:t> in city.</a:t>
                </a:r>
              </a:p>
              <a:p>
                <a:endParaRPr lang="en-US" dirty="0"/>
              </a:p>
              <a:p>
                <a:endParaRPr lang="en-US" dirty="0"/>
              </a:p>
              <a:p>
                <a:endParaRPr lang="en-US" dirty="0"/>
              </a:p>
              <a:p>
                <a:r>
                  <a:rPr lang="en-US" dirty="0"/>
                  <a:t>A distance-weighted sum from each tract to all insurers in city, </a:t>
                </a:r>
                <a:r>
                  <a:rPr lang="en-US" i="1" dirty="0"/>
                  <a:t>c</a:t>
                </a:r>
                <a:r>
                  <a:rPr lang="en-US" dirty="0"/>
                  <a:t> in year, </a:t>
                </a:r>
                <a:r>
                  <a:rPr lang="en-US" i="1" dirty="0"/>
                  <a:t>t</a:t>
                </a:r>
              </a:p>
              <a:p>
                <a:pPr marL="0" indent="0">
                  <a:buNone/>
                </a:pPr>
                <a:r>
                  <a:rPr lang="en-US" dirty="0"/>
                  <a:t>We calibrate </a:t>
                </a:r>
                <a14:m>
                  <m:oMath xmlns:m="http://schemas.openxmlformats.org/officeDocument/2006/math">
                    <m:r>
                      <a:rPr lang="en-US" i="1" dirty="0" smtClean="0">
                        <a:latin typeface="Cambria Math" panose="02040503050406030204" pitchFamily="18" charset="0"/>
                      </a:rPr>
                      <m:t>𝛾</m:t>
                    </m:r>
                    <m:r>
                      <a:rPr lang="en-US" i="1" dirty="0" smtClean="0">
                        <a:latin typeface="Cambria Math" panose="02040503050406030204" pitchFamily="18" charset="0"/>
                      </a:rPr>
                      <m:t> </m:t>
                    </m:r>
                  </m:oMath>
                </a14:m>
                <a:r>
                  <a:rPr lang="en-US" dirty="0"/>
                  <a:t>=4, implying 95% decay at 0.75 miles. </a:t>
                </a:r>
              </a:p>
              <a:p>
                <a:r>
                  <a:rPr lang="en-US" dirty="0"/>
                  <a:t>Weight by inverse of city-year geocoding rate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𝑐𝑡</m:t>
                        </m:r>
                      </m:sub>
                    </m:sSub>
                  </m:oMath>
                </a14:m>
                <a:endParaRPr lang="en-US" dirty="0"/>
              </a:p>
              <a:p>
                <a:r>
                  <a:rPr lang="en-US" dirty="0"/>
                  <a:t>Correlates well with 1977 snapshot survey of FAIR policies in NYC.</a:t>
                </a:r>
              </a:p>
              <a:p>
                <a:endParaRPr lang="en-US" dirty="0"/>
              </a:p>
            </p:txBody>
          </p:sp>
        </mc:Choice>
        <mc:Fallback xmlns="">
          <p:sp>
            <p:nvSpPr>
              <p:cNvPr id="3" name="Content Placeholder 2">
                <a:extLst>
                  <a:ext uri="{FF2B5EF4-FFF2-40B4-BE49-F238E27FC236}">
                    <a16:creationId xmlns:a16="http://schemas.microsoft.com/office/drawing/2014/main" id="{E026236B-BCA9-57BF-834B-51F51C3EAC18}"/>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20FA4C7-2744-987F-1DEB-B048FB6FCEC9}"/>
              </a:ext>
            </a:extLst>
          </p:cNvPr>
          <p:cNvPicPr>
            <a:picLocks noChangeAspect="1"/>
          </p:cNvPicPr>
          <p:nvPr/>
        </p:nvPicPr>
        <p:blipFill>
          <a:blip r:embed="rId4"/>
          <a:stretch>
            <a:fillRect/>
          </a:stretch>
        </p:blipFill>
        <p:spPr>
          <a:xfrm>
            <a:off x="3158999" y="2655094"/>
            <a:ext cx="5473700" cy="1346200"/>
          </a:xfrm>
          <a:prstGeom prst="rect">
            <a:avLst/>
          </a:prstGeom>
        </p:spPr>
      </p:pic>
      <p:sp>
        <p:nvSpPr>
          <p:cNvPr id="5" name="Slide Number Placeholder 4">
            <a:extLst>
              <a:ext uri="{FF2B5EF4-FFF2-40B4-BE49-F238E27FC236}">
                <a16:creationId xmlns:a16="http://schemas.microsoft.com/office/drawing/2014/main" id="{FC96A004-2E4D-35A0-86E6-3C9B8904416C}"/>
              </a:ext>
            </a:extLst>
          </p:cNvPr>
          <p:cNvSpPr>
            <a:spLocks noGrp="1"/>
          </p:cNvSpPr>
          <p:nvPr>
            <p:ph type="sldNum" sz="quarter" idx="12"/>
          </p:nvPr>
        </p:nvSpPr>
        <p:spPr/>
        <p:txBody>
          <a:bodyPr/>
          <a:lstStyle/>
          <a:p>
            <a:fld id="{B473D57C-600B-40A7-AFA9-B4401653E6DC}" type="slidenum">
              <a:rPr lang="en-US" smtClean="0"/>
              <a:t>18</a:t>
            </a:fld>
            <a:endParaRPr lang="en-US"/>
          </a:p>
        </p:txBody>
      </p:sp>
    </p:spTree>
    <p:extLst>
      <p:ext uri="{BB962C8B-B14F-4D97-AF65-F5344CB8AC3E}">
        <p14:creationId xmlns:p14="http://schemas.microsoft.com/office/powerpoint/2010/main" val="257824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1B983-95CB-000A-0DE2-ECB2521BFA88}"/>
              </a:ext>
            </a:extLst>
          </p:cNvPr>
          <p:cNvSpPr>
            <a:spLocks noGrp="1"/>
          </p:cNvSpPr>
          <p:nvPr>
            <p:ph type="sldNum" sz="quarter" idx="12"/>
          </p:nvPr>
        </p:nvSpPr>
        <p:spPr/>
        <p:txBody>
          <a:bodyPr/>
          <a:lstStyle/>
          <a:p>
            <a:fld id="{B473D57C-600B-40A7-AFA9-B4401653E6DC}" type="slidenum">
              <a:rPr lang="en-US" smtClean="0"/>
              <a:t>19</a:t>
            </a:fld>
            <a:endParaRPr lang="en-US"/>
          </a:p>
        </p:txBody>
      </p:sp>
      <p:pic>
        <p:nvPicPr>
          <p:cNvPr id="6" name="Picture 5">
            <a:extLst>
              <a:ext uri="{FF2B5EF4-FFF2-40B4-BE49-F238E27FC236}">
                <a16:creationId xmlns:a16="http://schemas.microsoft.com/office/drawing/2014/main" id="{43264DAD-12DE-CE83-B6D4-8EF1D489C4AD}"/>
              </a:ext>
            </a:extLst>
          </p:cNvPr>
          <p:cNvPicPr>
            <a:picLocks noChangeAspect="1"/>
          </p:cNvPicPr>
          <p:nvPr/>
        </p:nvPicPr>
        <p:blipFill>
          <a:blip r:embed="rId3"/>
          <a:stretch>
            <a:fillRect/>
          </a:stretch>
        </p:blipFill>
        <p:spPr>
          <a:xfrm>
            <a:off x="1158542" y="0"/>
            <a:ext cx="9874915" cy="6858000"/>
          </a:xfrm>
          <a:prstGeom prst="rect">
            <a:avLst/>
          </a:prstGeom>
        </p:spPr>
      </p:pic>
    </p:spTree>
    <p:extLst>
      <p:ext uri="{BB962C8B-B14F-4D97-AF65-F5344CB8AC3E}">
        <p14:creationId xmlns:p14="http://schemas.microsoft.com/office/powerpoint/2010/main" val="2619727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2644C-C296-A698-B32C-3732509730E4}"/>
              </a:ext>
            </a:extLst>
          </p:cNvPr>
          <p:cNvSpPr>
            <a:spLocks noGrp="1"/>
          </p:cNvSpPr>
          <p:nvPr>
            <p:ph type="title"/>
          </p:nvPr>
        </p:nvSpPr>
        <p:spPr/>
        <p:txBody>
          <a:bodyPr/>
          <a:lstStyle/>
          <a:p>
            <a:r>
              <a:rPr lang="en-US" b="1" dirty="0"/>
              <a:t>Property Insurance Crisis in 2024</a:t>
            </a:r>
          </a:p>
        </p:txBody>
      </p:sp>
      <p:sp>
        <p:nvSpPr>
          <p:cNvPr id="14" name="TextBox 13">
            <a:extLst>
              <a:ext uri="{FF2B5EF4-FFF2-40B4-BE49-F238E27FC236}">
                <a16:creationId xmlns:a16="http://schemas.microsoft.com/office/drawing/2014/main" id="{FE3E6880-6A49-43E8-910B-D83A0203721D}"/>
              </a:ext>
            </a:extLst>
          </p:cNvPr>
          <p:cNvSpPr txBox="1"/>
          <p:nvPr/>
        </p:nvSpPr>
        <p:spPr>
          <a:xfrm>
            <a:off x="424201" y="2644170"/>
            <a:ext cx="5671799" cy="2185214"/>
          </a:xfrm>
          <a:prstGeom prst="rect">
            <a:avLst/>
          </a:prstGeom>
          <a:noFill/>
        </p:spPr>
        <p:txBody>
          <a:bodyPr wrap="square">
            <a:spAutoFit/>
          </a:bodyPr>
          <a:lstStyle/>
          <a:p>
            <a:pPr algn="ctr" fontAlgn="base"/>
            <a:r>
              <a:rPr lang="en-US" sz="2800" b="0" i="0" dirty="0">
                <a:effectLst/>
                <a:latin typeface="nyt-cheltenham"/>
              </a:rPr>
              <a:t>Insurers Are Deserting Homeowners as Climate Shocks Worsen</a:t>
            </a:r>
          </a:p>
          <a:p>
            <a:pPr algn="ctr" fontAlgn="base"/>
            <a:r>
              <a:rPr lang="en-US" b="0" i="0" dirty="0">
                <a:effectLst/>
                <a:latin typeface="nyt-cheltenham"/>
              </a:rPr>
              <a:t>Without insurance, it’s impossible to get a mortgage; without a mortgage, most Americans can’t buy a home.</a:t>
            </a:r>
            <a:r>
              <a:rPr lang="en-US" sz="2000" b="0" i="0" dirty="0">
                <a:solidFill>
                  <a:srgbClr val="FFFFFF"/>
                </a:solidFill>
                <a:effectLst/>
                <a:latin typeface="nyt-cheltenham"/>
              </a:rPr>
              <a:t> home.</a:t>
            </a:r>
          </a:p>
          <a:p>
            <a:pPr algn="ctr"/>
            <a:r>
              <a:rPr lang="en-US" sz="2000" dirty="0">
                <a:latin typeface="Roboto" panose="02000000000000000000" pitchFamily="2" charset="0"/>
              </a:rPr>
              <a:t>New York Times Dec. 18, 2024</a:t>
            </a:r>
            <a:endParaRPr lang="en-US" sz="2000" b="0" i="0" dirty="0">
              <a:effectLst/>
              <a:latin typeface="Roboto" panose="02000000000000000000" pitchFamily="2" charset="0"/>
            </a:endParaRPr>
          </a:p>
        </p:txBody>
      </p:sp>
      <p:pic>
        <p:nvPicPr>
          <p:cNvPr id="6" name="Picture 5">
            <a:extLst>
              <a:ext uri="{FF2B5EF4-FFF2-40B4-BE49-F238E27FC236}">
                <a16:creationId xmlns:a16="http://schemas.microsoft.com/office/drawing/2014/main" id="{288F6244-0F27-F0CB-334C-B551FF6F89EF}"/>
              </a:ext>
            </a:extLst>
          </p:cNvPr>
          <p:cNvPicPr>
            <a:picLocks noChangeAspect="1"/>
          </p:cNvPicPr>
          <p:nvPr/>
        </p:nvPicPr>
        <p:blipFill>
          <a:blip r:embed="rId3"/>
          <a:stretch>
            <a:fillRect/>
          </a:stretch>
        </p:blipFill>
        <p:spPr>
          <a:xfrm>
            <a:off x="6328059" y="1486110"/>
            <a:ext cx="5739502" cy="4160142"/>
          </a:xfrm>
          <a:prstGeom prst="rect">
            <a:avLst/>
          </a:prstGeom>
        </p:spPr>
      </p:pic>
    </p:spTree>
    <p:extLst>
      <p:ext uri="{BB962C8B-B14F-4D97-AF65-F5344CB8AC3E}">
        <p14:creationId xmlns:p14="http://schemas.microsoft.com/office/powerpoint/2010/main" val="419816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86-D6FD-4509-94F3-8036A3734C52}"/>
              </a:ext>
            </a:extLst>
          </p:cNvPr>
          <p:cNvSpPr>
            <a:spLocks noGrp="1"/>
          </p:cNvSpPr>
          <p:nvPr>
            <p:ph type="title"/>
          </p:nvPr>
        </p:nvSpPr>
        <p:spPr/>
        <p:txBody>
          <a:bodyPr/>
          <a:lstStyle/>
          <a:p>
            <a:r>
              <a:rPr lang="en-US" b="0" dirty="0"/>
              <a:t>Triple-Difference Specification</a:t>
            </a:r>
          </a:p>
        </p:txBody>
      </p:sp>
      <p:sp>
        <p:nvSpPr>
          <p:cNvPr id="6" name="Content Placeholder 5">
            <a:extLst>
              <a:ext uri="{FF2B5EF4-FFF2-40B4-BE49-F238E27FC236}">
                <a16:creationId xmlns:a16="http://schemas.microsoft.com/office/drawing/2014/main" id="{AF21149D-8AFC-5EEF-A29D-A68CC8BEE32D}"/>
              </a:ext>
            </a:extLst>
          </p:cNvPr>
          <p:cNvSpPr>
            <a:spLocks noGrp="1"/>
          </p:cNvSpPr>
          <p:nvPr>
            <p:ph idx="1"/>
          </p:nvPr>
        </p:nvSpPr>
        <p:spPr/>
        <p:txBody>
          <a:bodyPr>
            <a:normAutofit/>
          </a:bodyPr>
          <a:lstStyle/>
          <a:p>
            <a:endParaRPr lang="en-US" dirty="0"/>
          </a:p>
          <a:p>
            <a:endParaRPr lang="en-US" dirty="0"/>
          </a:p>
          <a:p>
            <a:pPr marL="0" indent="0">
              <a:buNone/>
            </a:pPr>
            <a:endParaRPr lang="en-US" dirty="0"/>
          </a:p>
          <a:p>
            <a:pPr marL="0" indent="0">
              <a:buNone/>
            </a:pPr>
            <a:r>
              <a:rPr lang="en-US" b="1" dirty="0">
                <a:solidFill>
                  <a:schemeClr val="accent1"/>
                </a:solidFill>
              </a:rPr>
              <a:t>Additional Specifications:</a:t>
            </a:r>
          </a:p>
          <a:p>
            <a:r>
              <a:rPr lang="en-US" dirty="0"/>
              <a:t>Census tract fixed effects</a:t>
            </a:r>
          </a:p>
          <a:p>
            <a:r>
              <a:rPr lang="en-US" dirty="0"/>
              <a:t>Allow neighborhood characteristics to have time-varying effects</a:t>
            </a:r>
          </a:p>
          <a:p>
            <a:pPr lvl="1"/>
            <a:r>
              <a:rPr lang="en-US" dirty="0"/>
              <a:t>1950-60 Change in Log Population * 1{</a:t>
            </a:r>
            <a:r>
              <a:rPr lang="en-US" i="1" dirty="0"/>
              <a:t>t}</a:t>
            </a:r>
          </a:p>
          <a:p>
            <a:pPr lvl="1"/>
            <a:r>
              <a:rPr lang="en-US" dirty="0"/>
              <a:t>1950-60 Change in Percent Black * 1{</a:t>
            </a:r>
            <a:r>
              <a:rPr lang="en-US" i="1" dirty="0"/>
              <a:t>t}</a:t>
            </a:r>
          </a:p>
        </p:txBody>
      </p:sp>
      <p:pic>
        <p:nvPicPr>
          <p:cNvPr id="5" name="Picture 4">
            <a:extLst>
              <a:ext uri="{FF2B5EF4-FFF2-40B4-BE49-F238E27FC236}">
                <a16:creationId xmlns:a16="http://schemas.microsoft.com/office/drawing/2014/main" id="{B45A5A4D-08DD-9AA7-2C58-DCE7194CB81C}"/>
              </a:ext>
            </a:extLst>
          </p:cNvPr>
          <p:cNvPicPr>
            <a:picLocks noChangeAspect="1"/>
          </p:cNvPicPr>
          <p:nvPr/>
        </p:nvPicPr>
        <p:blipFill>
          <a:blip r:embed="rId3"/>
          <a:stretch>
            <a:fillRect/>
          </a:stretch>
        </p:blipFill>
        <p:spPr>
          <a:xfrm>
            <a:off x="419738" y="1758638"/>
            <a:ext cx="10934062" cy="1554480"/>
          </a:xfrm>
          <a:prstGeom prst="rect">
            <a:avLst/>
          </a:prstGeom>
        </p:spPr>
      </p:pic>
      <p:sp>
        <p:nvSpPr>
          <p:cNvPr id="3" name="Slide Number Placeholder 2">
            <a:extLst>
              <a:ext uri="{FF2B5EF4-FFF2-40B4-BE49-F238E27FC236}">
                <a16:creationId xmlns:a16="http://schemas.microsoft.com/office/drawing/2014/main" id="{F5A8A4C0-3DF3-9E0A-2D33-E87F0AFEE2EB}"/>
              </a:ext>
            </a:extLst>
          </p:cNvPr>
          <p:cNvSpPr>
            <a:spLocks noGrp="1"/>
          </p:cNvSpPr>
          <p:nvPr>
            <p:ph type="sldNum" sz="quarter" idx="12"/>
          </p:nvPr>
        </p:nvSpPr>
        <p:spPr/>
        <p:txBody>
          <a:bodyPr/>
          <a:lstStyle/>
          <a:p>
            <a:fld id="{B473D57C-600B-40A7-AFA9-B4401653E6DC}" type="slidenum">
              <a:rPr lang="en-US" smtClean="0"/>
              <a:t>20</a:t>
            </a:fld>
            <a:endParaRPr lang="en-US"/>
          </a:p>
        </p:txBody>
      </p:sp>
    </p:spTree>
    <p:extLst>
      <p:ext uri="{BB962C8B-B14F-4D97-AF65-F5344CB8AC3E}">
        <p14:creationId xmlns:p14="http://schemas.microsoft.com/office/powerpoint/2010/main" val="367347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86-D6FD-4509-94F3-8036A3734C52}"/>
              </a:ext>
            </a:extLst>
          </p:cNvPr>
          <p:cNvSpPr>
            <a:spLocks noGrp="1"/>
          </p:cNvSpPr>
          <p:nvPr>
            <p:ph type="title"/>
          </p:nvPr>
        </p:nvSpPr>
        <p:spPr/>
        <p:txBody>
          <a:bodyPr/>
          <a:lstStyle/>
          <a:p>
            <a:r>
              <a:rPr lang="en-US" b="0" dirty="0"/>
              <a:t>Neighborhood Data </a:t>
            </a:r>
          </a:p>
        </p:txBody>
      </p:sp>
      <p:sp>
        <p:nvSpPr>
          <p:cNvPr id="3" name="Content Placeholder 2">
            <a:extLst>
              <a:ext uri="{FF2B5EF4-FFF2-40B4-BE49-F238E27FC236}">
                <a16:creationId xmlns:a16="http://schemas.microsoft.com/office/drawing/2014/main" id="{093E1488-B732-4873-931D-3E2FCC1AC5BD}"/>
              </a:ext>
            </a:extLst>
          </p:cNvPr>
          <p:cNvSpPr>
            <a:spLocks noGrp="1"/>
          </p:cNvSpPr>
          <p:nvPr>
            <p:ph idx="1"/>
          </p:nvPr>
        </p:nvSpPr>
        <p:spPr>
          <a:xfrm>
            <a:off x="838200" y="1690688"/>
            <a:ext cx="10515600" cy="4351338"/>
          </a:xfrm>
        </p:spPr>
        <p:txBody>
          <a:bodyPr>
            <a:noAutofit/>
          </a:bodyPr>
          <a:lstStyle/>
          <a:p>
            <a:pPr marL="0" indent="0">
              <a:buNone/>
            </a:pPr>
            <a:r>
              <a:rPr lang="en-US" b="1" dirty="0">
                <a:solidFill>
                  <a:schemeClr val="accent1"/>
                </a:solidFill>
              </a:rPr>
              <a:t>Consistent-boundary census tract panel 1950–1990</a:t>
            </a:r>
            <a:r>
              <a:rPr lang="en-US" dirty="0"/>
              <a:t> </a:t>
            </a:r>
            <a:r>
              <a:rPr lang="en-US" sz="1800" dirty="0">
                <a:solidFill>
                  <a:schemeClr val="accent3"/>
                </a:solidFill>
              </a:rPr>
              <a:t>(Lee and Lin, 2018)</a:t>
            </a:r>
            <a:endParaRPr lang="en-US" dirty="0">
              <a:solidFill>
                <a:schemeClr val="accent3"/>
              </a:solidFill>
            </a:endParaRPr>
          </a:p>
          <a:p>
            <a:r>
              <a:rPr lang="en-US" dirty="0"/>
              <a:t>Total prewar housing units (year built&lt;1940)</a:t>
            </a:r>
          </a:p>
          <a:p>
            <a:r>
              <a:rPr lang="en-US" dirty="0"/>
              <a:t>Total housing units, by tenure, by structure type (MF vs SF)</a:t>
            </a:r>
          </a:p>
          <a:p>
            <a:r>
              <a:rPr lang="en-US" dirty="0"/>
              <a:t>Population, by race</a:t>
            </a:r>
          </a:p>
          <a:p>
            <a:r>
              <a:rPr lang="en-US" dirty="0"/>
              <a:t>Average household Income </a:t>
            </a:r>
          </a:p>
          <a:p>
            <a:r>
              <a:rPr lang="en-US" dirty="0"/>
              <a:t>Average gross rent</a:t>
            </a:r>
          </a:p>
          <a:p>
            <a:r>
              <a:rPr lang="en-US" dirty="0"/>
              <a:t>Average years of education</a:t>
            </a:r>
          </a:p>
          <a:p>
            <a:endParaRPr lang="en-US" dirty="0"/>
          </a:p>
          <a:p>
            <a:pPr marL="0" indent="0">
              <a:buNone/>
            </a:pPr>
            <a:r>
              <a:rPr lang="en-US" b="1" dirty="0">
                <a:solidFill>
                  <a:schemeClr val="accent1"/>
                </a:solidFill>
              </a:rPr>
              <a:t>Sample: Balanced panel of ~6,000 tracts in 26 cities, five decennials </a:t>
            </a:r>
          </a:p>
          <a:p>
            <a:pPr lvl="2"/>
            <a:endParaRPr lang="en-US" b="1" dirty="0"/>
          </a:p>
        </p:txBody>
      </p:sp>
      <p:sp>
        <p:nvSpPr>
          <p:cNvPr id="4" name="Slide Number Placeholder 3">
            <a:extLst>
              <a:ext uri="{FF2B5EF4-FFF2-40B4-BE49-F238E27FC236}">
                <a16:creationId xmlns:a16="http://schemas.microsoft.com/office/drawing/2014/main" id="{F49A89D5-476C-B931-B615-46148F39324F}"/>
              </a:ext>
            </a:extLst>
          </p:cNvPr>
          <p:cNvSpPr>
            <a:spLocks noGrp="1"/>
          </p:cNvSpPr>
          <p:nvPr>
            <p:ph type="sldNum" sz="quarter" idx="12"/>
          </p:nvPr>
        </p:nvSpPr>
        <p:spPr/>
        <p:txBody>
          <a:bodyPr/>
          <a:lstStyle/>
          <a:p>
            <a:fld id="{B473D57C-600B-40A7-AFA9-B4401653E6DC}" type="slidenum">
              <a:rPr lang="en-US" smtClean="0"/>
              <a:t>21</a:t>
            </a:fld>
            <a:endParaRPr lang="en-US"/>
          </a:p>
        </p:txBody>
      </p:sp>
    </p:spTree>
    <p:extLst>
      <p:ext uri="{BB962C8B-B14F-4D97-AF65-F5344CB8AC3E}">
        <p14:creationId xmlns:p14="http://schemas.microsoft.com/office/powerpoint/2010/main" val="2570677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263A-E035-4976-A45C-242D8B259906}"/>
              </a:ext>
            </a:extLst>
          </p:cNvPr>
          <p:cNvSpPr>
            <a:spLocks noGrp="1"/>
          </p:cNvSpPr>
          <p:nvPr>
            <p:ph type="title"/>
          </p:nvPr>
        </p:nvSpPr>
        <p:spPr/>
        <p:txBody>
          <a:bodyPr/>
          <a:lstStyle/>
          <a:p>
            <a:r>
              <a:rPr lang="en-US" dirty="0"/>
              <a:t>Treatment &amp; Comparison Groups</a:t>
            </a:r>
          </a:p>
        </p:txBody>
      </p:sp>
      <p:graphicFrame>
        <p:nvGraphicFramePr>
          <p:cNvPr id="4" name="Table 4">
            <a:extLst>
              <a:ext uri="{FF2B5EF4-FFF2-40B4-BE49-F238E27FC236}">
                <a16:creationId xmlns:a16="http://schemas.microsoft.com/office/drawing/2014/main" id="{50C4C02B-B990-4018-B104-141DC38CD59C}"/>
              </a:ext>
            </a:extLst>
          </p:cNvPr>
          <p:cNvGraphicFramePr>
            <a:graphicFrameLocks noGrp="1"/>
          </p:cNvGraphicFramePr>
          <p:nvPr>
            <p:ph sz="half" idx="1"/>
            <p:extLst>
              <p:ext uri="{D42A27DB-BD31-4B8C-83A1-F6EECF244321}">
                <p14:modId xmlns:p14="http://schemas.microsoft.com/office/powerpoint/2010/main" val="1365455578"/>
              </p:ext>
            </p:extLst>
          </p:nvPr>
        </p:nvGraphicFramePr>
        <p:xfrm>
          <a:off x="1369730" y="2330547"/>
          <a:ext cx="8843414" cy="3502151"/>
        </p:xfrm>
        <a:graphic>
          <a:graphicData uri="http://schemas.openxmlformats.org/drawingml/2006/table">
            <a:tbl>
              <a:tblPr firstRow="1">
                <a:tableStyleId>{073A0DAA-6AF3-43AB-8588-CEC1D06C72B9}</a:tableStyleId>
              </a:tblPr>
              <a:tblGrid>
                <a:gridCol w="5039400">
                  <a:extLst>
                    <a:ext uri="{9D8B030D-6E8A-4147-A177-3AD203B41FA5}">
                      <a16:colId xmlns:a16="http://schemas.microsoft.com/office/drawing/2014/main" val="592537452"/>
                    </a:ext>
                  </a:extLst>
                </a:gridCol>
                <a:gridCol w="2431144">
                  <a:extLst>
                    <a:ext uri="{9D8B030D-6E8A-4147-A177-3AD203B41FA5}">
                      <a16:colId xmlns:a16="http://schemas.microsoft.com/office/drawing/2014/main" val="2867749727"/>
                    </a:ext>
                  </a:extLst>
                </a:gridCol>
                <a:gridCol w="1372870">
                  <a:extLst>
                    <a:ext uri="{9D8B030D-6E8A-4147-A177-3AD203B41FA5}">
                      <a16:colId xmlns:a16="http://schemas.microsoft.com/office/drawing/2014/main" val="893335745"/>
                    </a:ext>
                  </a:extLst>
                </a:gridCol>
              </a:tblGrid>
              <a:tr h="913961">
                <a:tc>
                  <a:txBody>
                    <a:bodyPr/>
                    <a:lstStyle/>
                    <a:p>
                      <a:pPr algn="ctr"/>
                      <a:endParaRPr lang="en-US" sz="2600" dirty="0"/>
                    </a:p>
                  </a:txBody>
                  <a:tcPr marL="121319" marR="121319" marT="60658" marB="60658"/>
                </a:tc>
                <a:tc>
                  <a:txBody>
                    <a:bodyPr/>
                    <a:lstStyle/>
                    <a:p>
                      <a:pPr algn="ctr"/>
                      <a:r>
                        <a:rPr lang="en-US" sz="2600" dirty="0"/>
                        <a:t>Neighborhoods</a:t>
                      </a:r>
                    </a:p>
                  </a:txBody>
                  <a:tcPr marL="121319" marR="121319" marT="60658" marB="60658"/>
                </a:tc>
                <a:tc>
                  <a:txBody>
                    <a:bodyPr/>
                    <a:lstStyle/>
                    <a:p>
                      <a:pPr algn="ctr"/>
                      <a:r>
                        <a:rPr lang="en-US" sz="2600" dirty="0"/>
                        <a:t>Percent</a:t>
                      </a:r>
                    </a:p>
                  </a:txBody>
                  <a:tcPr marL="121319" marR="121319" marT="60658" marB="60658"/>
                </a:tc>
                <a:extLst>
                  <a:ext uri="{0D108BD9-81ED-4DB2-BD59-A6C34878D82A}">
                    <a16:rowId xmlns:a16="http://schemas.microsoft.com/office/drawing/2014/main" val="4134650507"/>
                  </a:ext>
                </a:extLst>
              </a:tr>
              <a:tr h="517638">
                <a:tc>
                  <a:txBody>
                    <a:bodyPr/>
                    <a:lstStyle/>
                    <a:p>
                      <a:pPr algn="ctr"/>
                      <a:r>
                        <a:rPr lang="en-US" sz="2600" dirty="0"/>
                        <a:t>Reduced access, Early FAIR State</a:t>
                      </a:r>
                    </a:p>
                  </a:txBody>
                  <a:tcPr marL="121319" marR="121319" marT="60658" marB="60658">
                    <a:solidFill>
                      <a:schemeClr val="accent5">
                        <a:lumMod val="60000"/>
                        <a:lumOff val="40000"/>
                      </a:schemeClr>
                    </a:solidFill>
                  </a:tcPr>
                </a:tc>
                <a:tc>
                  <a:txBody>
                    <a:bodyPr/>
                    <a:lstStyle/>
                    <a:p>
                      <a:pPr algn="ctr"/>
                      <a:r>
                        <a:rPr lang="en-US" sz="2600" dirty="0"/>
                        <a:t>965</a:t>
                      </a:r>
                    </a:p>
                  </a:txBody>
                  <a:tcPr marL="121319" marR="121319" marT="60658" marB="60658">
                    <a:solidFill>
                      <a:schemeClr val="accent5">
                        <a:lumMod val="60000"/>
                        <a:lumOff val="40000"/>
                      </a:schemeClr>
                    </a:solidFill>
                  </a:tcPr>
                </a:tc>
                <a:tc>
                  <a:txBody>
                    <a:bodyPr/>
                    <a:lstStyle/>
                    <a:p>
                      <a:pPr algn="ctr"/>
                      <a:r>
                        <a:rPr lang="en-US" sz="2600" dirty="0"/>
                        <a:t>16%</a:t>
                      </a:r>
                    </a:p>
                  </a:txBody>
                  <a:tcPr marL="121319" marR="121319" marT="60658" marB="60658">
                    <a:solidFill>
                      <a:schemeClr val="accent5">
                        <a:lumMod val="60000"/>
                        <a:lumOff val="40000"/>
                      </a:schemeClr>
                    </a:solidFill>
                  </a:tcPr>
                </a:tc>
                <a:extLst>
                  <a:ext uri="{0D108BD9-81ED-4DB2-BD59-A6C34878D82A}">
                    <a16:rowId xmlns:a16="http://schemas.microsoft.com/office/drawing/2014/main" val="694105469"/>
                  </a:ext>
                </a:extLst>
              </a:tr>
              <a:tr h="517638">
                <a:tc>
                  <a:txBody>
                    <a:bodyPr/>
                    <a:lstStyle/>
                    <a:p>
                      <a:pPr algn="ctr"/>
                      <a:r>
                        <a:rPr lang="en-US" sz="2600" dirty="0"/>
                        <a:t>Stable access, Early FAIR State</a:t>
                      </a:r>
                    </a:p>
                  </a:txBody>
                  <a:tcPr marL="121319" marR="121319" marT="60658" marB="60658">
                    <a:solidFill>
                      <a:schemeClr val="accent5">
                        <a:lumMod val="20000"/>
                        <a:lumOff val="80000"/>
                      </a:schemeClr>
                    </a:solidFill>
                  </a:tcPr>
                </a:tc>
                <a:tc>
                  <a:txBody>
                    <a:bodyPr/>
                    <a:lstStyle/>
                    <a:p>
                      <a:pPr algn="ctr"/>
                      <a:r>
                        <a:rPr lang="en-US" sz="2600" dirty="0"/>
                        <a:t>3,899</a:t>
                      </a:r>
                    </a:p>
                  </a:txBody>
                  <a:tcPr marL="121319" marR="121319" marT="60658" marB="60658">
                    <a:solidFill>
                      <a:schemeClr val="accent5">
                        <a:lumMod val="20000"/>
                        <a:lumOff val="80000"/>
                      </a:schemeClr>
                    </a:solidFill>
                  </a:tcPr>
                </a:tc>
                <a:tc>
                  <a:txBody>
                    <a:bodyPr/>
                    <a:lstStyle/>
                    <a:p>
                      <a:pPr algn="ctr"/>
                      <a:r>
                        <a:rPr lang="en-US" sz="2600" dirty="0"/>
                        <a:t>65%</a:t>
                      </a:r>
                    </a:p>
                  </a:txBody>
                  <a:tcPr marL="121319" marR="121319" marT="60658" marB="60658">
                    <a:solidFill>
                      <a:schemeClr val="accent5">
                        <a:lumMod val="20000"/>
                        <a:lumOff val="80000"/>
                      </a:schemeClr>
                    </a:solidFill>
                  </a:tcPr>
                </a:tc>
                <a:extLst>
                  <a:ext uri="{0D108BD9-81ED-4DB2-BD59-A6C34878D82A}">
                    <a16:rowId xmlns:a16="http://schemas.microsoft.com/office/drawing/2014/main" val="747147278"/>
                  </a:ext>
                </a:extLst>
              </a:tr>
              <a:tr h="517638">
                <a:tc>
                  <a:txBody>
                    <a:bodyPr/>
                    <a:lstStyle/>
                    <a:p>
                      <a:pPr algn="ctr"/>
                      <a:r>
                        <a:rPr lang="en-US" sz="2600" dirty="0"/>
                        <a:t>Reduced access, Late FAIR State</a:t>
                      </a:r>
                    </a:p>
                  </a:txBody>
                  <a:tcPr marL="121319" marR="121319" marT="60658" marB="60658">
                    <a:solidFill>
                      <a:schemeClr val="accent2">
                        <a:lumMod val="60000"/>
                        <a:lumOff val="40000"/>
                      </a:schemeClr>
                    </a:solidFill>
                  </a:tcPr>
                </a:tc>
                <a:tc>
                  <a:txBody>
                    <a:bodyPr/>
                    <a:lstStyle/>
                    <a:p>
                      <a:pPr algn="ctr"/>
                      <a:r>
                        <a:rPr lang="en-US" sz="2600" dirty="0"/>
                        <a:t>240</a:t>
                      </a:r>
                    </a:p>
                  </a:txBody>
                  <a:tcPr marL="121319" marR="121319" marT="60658" marB="60658">
                    <a:solidFill>
                      <a:schemeClr val="accent2">
                        <a:lumMod val="60000"/>
                        <a:lumOff val="40000"/>
                      </a:schemeClr>
                    </a:solidFill>
                  </a:tcPr>
                </a:tc>
                <a:tc>
                  <a:txBody>
                    <a:bodyPr/>
                    <a:lstStyle/>
                    <a:p>
                      <a:pPr algn="ctr"/>
                      <a:r>
                        <a:rPr lang="en-US" sz="2600" dirty="0"/>
                        <a:t>4%</a:t>
                      </a:r>
                    </a:p>
                  </a:txBody>
                  <a:tcPr marL="121319" marR="121319" marT="60658" marB="60658">
                    <a:solidFill>
                      <a:schemeClr val="accent2">
                        <a:lumMod val="60000"/>
                        <a:lumOff val="40000"/>
                      </a:schemeClr>
                    </a:solidFill>
                  </a:tcPr>
                </a:tc>
                <a:extLst>
                  <a:ext uri="{0D108BD9-81ED-4DB2-BD59-A6C34878D82A}">
                    <a16:rowId xmlns:a16="http://schemas.microsoft.com/office/drawing/2014/main" val="3019573612"/>
                  </a:ext>
                </a:extLst>
              </a:tr>
              <a:tr h="517638">
                <a:tc>
                  <a:txBody>
                    <a:bodyPr/>
                    <a:lstStyle/>
                    <a:p>
                      <a:pPr algn="ctr"/>
                      <a:r>
                        <a:rPr lang="en-US" sz="2600" dirty="0"/>
                        <a:t>Stable access, Late FAIR State</a:t>
                      </a:r>
                    </a:p>
                  </a:txBody>
                  <a:tcPr marL="121319" marR="121319" marT="60658" marB="60658">
                    <a:solidFill>
                      <a:schemeClr val="accent2">
                        <a:lumMod val="20000"/>
                        <a:lumOff val="80000"/>
                      </a:schemeClr>
                    </a:solidFill>
                  </a:tcPr>
                </a:tc>
                <a:tc>
                  <a:txBody>
                    <a:bodyPr/>
                    <a:lstStyle/>
                    <a:p>
                      <a:pPr algn="ctr"/>
                      <a:r>
                        <a:rPr lang="en-US" sz="2600" dirty="0"/>
                        <a:t>872</a:t>
                      </a:r>
                    </a:p>
                  </a:txBody>
                  <a:tcPr marL="121319" marR="121319" marT="60658" marB="60658">
                    <a:solidFill>
                      <a:schemeClr val="accent2">
                        <a:lumMod val="20000"/>
                        <a:lumOff val="80000"/>
                      </a:schemeClr>
                    </a:solidFill>
                  </a:tcPr>
                </a:tc>
                <a:tc>
                  <a:txBody>
                    <a:bodyPr/>
                    <a:lstStyle/>
                    <a:p>
                      <a:pPr algn="ctr"/>
                      <a:r>
                        <a:rPr lang="en-US" sz="2600" dirty="0"/>
                        <a:t>15%</a:t>
                      </a:r>
                    </a:p>
                  </a:txBody>
                  <a:tcPr marL="121319" marR="121319" marT="60658" marB="60658">
                    <a:solidFill>
                      <a:schemeClr val="accent2">
                        <a:lumMod val="20000"/>
                        <a:lumOff val="80000"/>
                      </a:schemeClr>
                    </a:solidFill>
                  </a:tcPr>
                </a:tc>
                <a:extLst>
                  <a:ext uri="{0D108BD9-81ED-4DB2-BD59-A6C34878D82A}">
                    <a16:rowId xmlns:a16="http://schemas.microsoft.com/office/drawing/2014/main" val="3850585009"/>
                  </a:ext>
                </a:extLst>
              </a:tr>
              <a:tr h="517638">
                <a:tc>
                  <a:txBody>
                    <a:bodyPr/>
                    <a:lstStyle/>
                    <a:p>
                      <a:pPr algn="ctr"/>
                      <a:r>
                        <a:rPr lang="en-US" sz="2600" b="1" dirty="0"/>
                        <a:t>Total</a:t>
                      </a:r>
                    </a:p>
                  </a:txBody>
                  <a:tcPr marL="121319" marR="121319" marT="60658" marB="60658">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600" b="1" dirty="0"/>
                        <a:t>5976</a:t>
                      </a:r>
                    </a:p>
                  </a:txBody>
                  <a:tcPr marL="121319" marR="121319" marT="60658" marB="60658">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600" b="1" dirty="0"/>
                        <a:t>100%</a:t>
                      </a:r>
                    </a:p>
                  </a:txBody>
                  <a:tcPr marL="121319" marR="121319" marT="60658" marB="60658">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716601"/>
                  </a:ext>
                </a:extLst>
              </a:tr>
            </a:tbl>
          </a:graphicData>
        </a:graphic>
      </p:graphicFrame>
      <p:sp>
        <p:nvSpPr>
          <p:cNvPr id="3" name="Slide Number Placeholder 2">
            <a:extLst>
              <a:ext uri="{FF2B5EF4-FFF2-40B4-BE49-F238E27FC236}">
                <a16:creationId xmlns:a16="http://schemas.microsoft.com/office/drawing/2014/main" id="{4B4BDAC7-7125-7715-7FDA-421F925B2685}"/>
              </a:ext>
            </a:extLst>
          </p:cNvPr>
          <p:cNvSpPr>
            <a:spLocks noGrp="1"/>
          </p:cNvSpPr>
          <p:nvPr>
            <p:ph type="sldNum" sz="quarter" idx="12"/>
          </p:nvPr>
        </p:nvSpPr>
        <p:spPr/>
        <p:txBody>
          <a:bodyPr/>
          <a:lstStyle/>
          <a:p>
            <a:fld id="{B473D57C-600B-40A7-AFA9-B4401653E6DC}" type="slidenum">
              <a:rPr lang="en-US" smtClean="0"/>
              <a:t>22</a:t>
            </a:fld>
            <a:endParaRPr lang="en-US"/>
          </a:p>
        </p:txBody>
      </p:sp>
    </p:spTree>
    <p:extLst>
      <p:ext uri="{BB962C8B-B14F-4D97-AF65-F5344CB8AC3E}">
        <p14:creationId xmlns:p14="http://schemas.microsoft.com/office/powerpoint/2010/main" val="401246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347-8BF0-B263-52E5-FF1C52D63E0D}"/>
              </a:ext>
            </a:extLst>
          </p:cNvPr>
          <p:cNvSpPr>
            <a:spLocks noGrp="1"/>
          </p:cNvSpPr>
          <p:nvPr>
            <p:ph type="title"/>
          </p:nvPr>
        </p:nvSpPr>
        <p:spPr/>
        <p:txBody>
          <a:bodyPr/>
          <a:lstStyle/>
          <a:p>
            <a:r>
              <a:rPr lang="en-US" b="0" dirty="0"/>
              <a:t>Roadmap 🛣️ 	</a:t>
            </a:r>
          </a:p>
        </p:txBody>
      </p:sp>
      <p:sp>
        <p:nvSpPr>
          <p:cNvPr id="3" name="Content Placeholder 2">
            <a:extLst>
              <a:ext uri="{FF2B5EF4-FFF2-40B4-BE49-F238E27FC236}">
                <a16:creationId xmlns:a16="http://schemas.microsoft.com/office/drawing/2014/main" id="{BD998379-820C-CFF8-0147-9B858B2C001F}"/>
              </a:ext>
            </a:extLst>
          </p:cNvPr>
          <p:cNvSpPr>
            <a:spLocks noGrp="1"/>
          </p:cNvSpPr>
          <p:nvPr>
            <p:ph idx="1"/>
          </p:nvPr>
        </p:nvSpPr>
        <p:spPr/>
        <p:txBody>
          <a:bodyPr>
            <a:normAutofit/>
          </a:bodyPr>
          <a:lstStyle/>
          <a:p>
            <a:r>
              <a:rPr lang="en-US" dirty="0">
                <a:solidFill>
                  <a:schemeClr val="bg2">
                    <a:lumMod val="75000"/>
                  </a:schemeClr>
                </a:solidFill>
              </a:rPr>
              <a:t>Introduction</a:t>
            </a:r>
          </a:p>
          <a:p>
            <a:pPr marL="457200" lvl="1" indent="0">
              <a:buNone/>
            </a:pPr>
            <a:endParaRPr lang="en-US" dirty="0"/>
          </a:p>
          <a:p>
            <a:r>
              <a:rPr lang="en-US" dirty="0">
                <a:solidFill>
                  <a:schemeClr val="accent3"/>
                </a:solidFill>
              </a:rPr>
              <a:t>Historical Background</a:t>
            </a:r>
          </a:p>
          <a:p>
            <a:pPr lvl="1"/>
            <a:endParaRPr lang="en-US" dirty="0"/>
          </a:p>
          <a:p>
            <a:r>
              <a:rPr lang="en-US" dirty="0">
                <a:solidFill>
                  <a:schemeClr val="accent3"/>
                </a:solidFill>
              </a:rPr>
              <a:t>Data and Methods</a:t>
            </a:r>
          </a:p>
          <a:p>
            <a:endParaRPr lang="en-US" dirty="0"/>
          </a:p>
          <a:p>
            <a:r>
              <a:rPr lang="en-US" b="1" dirty="0">
                <a:solidFill>
                  <a:schemeClr val="accent2"/>
                </a:solidFill>
              </a:rPr>
              <a:t>Results</a:t>
            </a:r>
          </a:p>
        </p:txBody>
      </p:sp>
      <p:sp>
        <p:nvSpPr>
          <p:cNvPr id="4" name="Slide Number Placeholder 3">
            <a:extLst>
              <a:ext uri="{FF2B5EF4-FFF2-40B4-BE49-F238E27FC236}">
                <a16:creationId xmlns:a16="http://schemas.microsoft.com/office/drawing/2014/main" id="{4F05E9EE-3648-7268-F663-D375E5B83CEC}"/>
              </a:ext>
            </a:extLst>
          </p:cNvPr>
          <p:cNvSpPr>
            <a:spLocks noGrp="1"/>
          </p:cNvSpPr>
          <p:nvPr>
            <p:ph type="sldNum" sz="quarter" idx="12"/>
          </p:nvPr>
        </p:nvSpPr>
        <p:spPr/>
        <p:txBody>
          <a:bodyPr/>
          <a:lstStyle/>
          <a:p>
            <a:fld id="{B473D57C-600B-40A7-AFA9-B4401653E6DC}" type="slidenum">
              <a:rPr lang="en-US" smtClean="0"/>
              <a:t>23</a:t>
            </a:fld>
            <a:endParaRPr lang="en-US"/>
          </a:p>
        </p:txBody>
      </p:sp>
    </p:spTree>
    <p:extLst>
      <p:ext uri="{BB962C8B-B14F-4D97-AF65-F5344CB8AC3E}">
        <p14:creationId xmlns:p14="http://schemas.microsoft.com/office/powerpoint/2010/main" val="3837620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5172-9232-D209-F60A-19981F6E10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164FD21-B242-6AF5-4051-33767042B3F9}"/>
              </a:ext>
            </a:extLst>
          </p:cNvPr>
          <p:cNvSpPr>
            <a:spLocks noGrp="1"/>
          </p:cNvSpPr>
          <p:nvPr>
            <p:ph type="title"/>
          </p:nvPr>
        </p:nvSpPr>
        <p:spPr/>
        <p:txBody>
          <a:bodyPr/>
          <a:lstStyle/>
          <a:p>
            <a:r>
              <a:rPr lang="en-US" dirty="0"/>
              <a:t>Disinvestment in Housing</a:t>
            </a:r>
          </a:p>
        </p:txBody>
      </p:sp>
      <p:sp>
        <p:nvSpPr>
          <p:cNvPr id="6" name="Content Placeholder 5">
            <a:extLst>
              <a:ext uri="{FF2B5EF4-FFF2-40B4-BE49-F238E27FC236}">
                <a16:creationId xmlns:a16="http://schemas.microsoft.com/office/drawing/2014/main" id="{BBED1F73-0536-1110-34D1-5114F12CAA6F}"/>
              </a:ext>
            </a:extLst>
          </p:cNvPr>
          <p:cNvSpPr>
            <a:spLocks noGrp="1"/>
          </p:cNvSpPr>
          <p:nvPr>
            <p:ph sz="half" idx="1"/>
          </p:nvPr>
        </p:nvSpPr>
        <p:spPr/>
        <p:txBody>
          <a:bodyPr/>
          <a:lstStyle/>
          <a:p>
            <a:pPr marL="0" indent="0">
              <a:buNone/>
            </a:pPr>
            <a:r>
              <a:rPr lang="en-US" b="1" dirty="0">
                <a:solidFill>
                  <a:schemeClr val="accent1"/>
                </a:solidFill>
              </a:rPr>
              <a:t>Housing units built 1940 &amp; earlier</a:t>
            </a:r>
          </a:p>
          <a:p>
            <a:r>
              <a:rPr lang="en-US" dirty="0"/>
              <a:t>By year, and</a:t>
            </a:r>
          </a:p>
          <a:p>
            <a:r>
              <a:rPr lang="en-US" dirty="0"/>
              <a:t>By treatment &amp; comparison groups.</a:t>
            </a:r>
          </a:p>
          <a:p>
            <a:endParaRPr lang="en-US" dirty="0"/>
          </a:p>
          <a:p>
            <a:endParaRPr lang="en-US" dirty="0"/>
          </a:p>
        </p:txBody>
      </p:sp>
      <p:sp>
        <p:nvSpPr>
          <p:cNvPr id="2" name="Slide Number Placeholder 1">
            <a:extLst>
              <a:ext uri="{FF2B5EF4-FFF2-40B4-BE49-F238E27FC236}">
                <a16:creationId xmlns:a16="http://schemas.microsoft.com/office/drawing/2014/main" id="{539C31EE-BF76-37FB-2628-84CF134A4FB4}"/>
              </a:ext>
            </a:extLst>
          </p:cNvPr>
          <p:cNvSpPr>
            <a:spLocks noGrp="1"/>
          </p:cNvSpPr>
          <p:nvPr>
            <p:ph type="sldNum" sz="quarter" idx="12"/>
          </p:nvPr>
        </p:nvSpPr>
        <p:spPr/>
        <p:txBody>
          <a:bodyPr/>
          <a:lstStyle/>
          <a:p>
            <a:fld id="{B473D57C-600B-40A7-AFA9-B4401653E6DC}" type="slidenum">
              <a:rPr lang="en-US" smtClean="0"/>
              <a:t>24</a:t>
            </a:fld>
            <a:endParaRPr lang="en-US"/>
          </a:p>
        </p:txBody>
      </p:sp>
      <p:pic>
        <p:nvPicPr>
          <p:cNvPr id="9" name="Content Placeholder 8" descr="A graph of the number of housing units&#10;&#10;AI-generated content may be incorrect.">
            <a:extLst>
              <a:ext uri="{FF2B5EF4-FFF2-40B4-BE49-F238E27FC236}">
                <a16:creationId xmlns:a16="http://schemas.microsoft.com/office/drawing/2014/main" id="{8EFE165E-B0A9-1E0D-D44F-148CC7E468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29365" y="1825625"/>
            <a:ext cx="6062272" cy="4394713"/>
          </a:xfrm>
          <a:prstGeom prst="rect">
            <a:avLst/>
          </a:prstGeom>
        </p:spPr>
      </p:pic>
    </p:spTree>
    <p:extLst>
      <p:ext uri="{BB962C8B-B14F-4D97-AF65-F5344CB8AC3E}">
        <p14:creationId xmlns:p14="http://schemas.microsoft.com/office/powerpoint/2010/main" val="3013600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5E416-6FD7-AFE3-C164-475E9B969F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783016-060B-B7C1-D1AA-914857EDE720}"/>
              </a:ext>
            </a:extLst>
          </p:cNvPr>
          <p:cNvSpPr>
            <a:spLocks noGrp="1"/>
          </p:cNvSpPr>
          <p:nvPr>
            <p:ph type="title"/>
          </p:nvPr>
        </p:nvSpPr>
        <p:spPr/>
        <p:txBody>
          <a:bodyPr/>
          <a:lstStyle/>
          <a:p>
            <a:r>
              <a:rPr lang="en-US" b="0" dirty="0"/>
              <a:t>Triple Difference Estimates</a:t>
            </a:r>
          </a:p>
        </p:txBody>
      </p:sp>
      <p:graphicFrame>
        <p:nvGraphicFramePr>
          <p:cNvPr id="4" name="Table 4">
            <a:extLst>
              <a:ext uri="{FF2B5EF4-FFF2-40B4-BE49-F238E27FC236}">
                <a16:creationId xmlns:a16="http://schemas.microsoft.com/office/drawing/2014/main" id="{E2E4C63D-8A55-15E2-EB43-05A8B57D2690}"/>
              </a:ext>
            </a:extLst>
          </p:cNvPr>
          <p:cNvGraphicFramePr>
            <a:graphicFrameLocks noGrp="1"/>
          </p:cNvGraphicFramePr>
          <p:nvPr>
            <p:ph idx="1"/>
            <p:extLst>
              <p:ext uri="{D42A27DB-BD31-4B8C-83A1-F6EECF244321}">
                <p14:modId xmlns:p14="http://schemas.microsoft.com/office/powerpoint/2010/main" val="4257079991"/>
              </p:ext>
            </p:extLst>
          </p:nvPr>
        </p:nvGraphicFramePr>
        <p:xfrm>
          <a:off x="1743948" y="1577311"/>
          <a:ext cx="8704104" cy="4344361"/>
        </p:xfrm>
        <a:graphic>
          <a:graphicData uri="http://schemas.openxmlformats.org/drawingml/2006/table">
            <a:tbl>
              <a:tblPr firstRow="1">
                <a:tableStyleId>{2D5ABB26-0587-4C30-8999-92F81FD0307C}</a:tableStyleId>
              </a:tblPr>
              <a:tblGrid>
                <a:gridCol w="3672934">
                  <a:extLst>
                    <a:ext uri="{9D8B030D-6E8A-4147-A177-3AD203B41FA5}">
                      <a16:colId xmlns:a16="http://schemas.microsoft.com/office/drawing/2014/main" val="2521089921"/>
                    </a:ext>
                  </a:extLst>
                </a:gridCol>
                <a:gridCol w="1408180">
                  <a:extLst>
                    <a:ext uri="{9D8B030D-6E8A-4147-A177-3AD203B41FA5}">
                      <a16:colId xmlns:a16="http://schemas.microsoft.com/office/drawing/2014/main" val="3062844532"/>
                    </a:ext>
                  </a:extLst>
                </a:gridCol>
                <a:gridCol w="1811495">
                  <a:extLst>
                    <a:ext uri="{9D8B030D-6E8A-4147-A177-3AD203B41FA5}">
                      <a16:colId xmlns:a16="http://schemas.microsoft.com/office/drawing/2014/main" val="3818208144"/>
                    </a:ext>
                  </a:extLst>
                </a:gridCol>
                <a:gridCol w="1811495">
                  <a:extLst>
                    <a:ext uri="{9D8B030D-6E8A-4147-A177-3AD203B41FA5}">
                      <a16:colId xmlns:a16="http://schemas.microsoft.com/office/drawing/2014/main" val="733766504"/>
                    </a:ext>
                  </a:extLst>
                </a:gridCol>
              </a:tblGrid>
              <a:tr h="370840">
                <a:tc>
                  <a:txBody>
                    <a:bodyPr/>
                    <a:lstStyle/>
                    <a:p>
                      <a:pPr algn="l"/>
                      <a:r>
                        <a:rPr lang="en-US" b="1" dirty="0"/>
                        <a:t>Pre-war Housing Units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Insurers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Insurers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Insurers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19526744"/>
                  </a:ext>
                </a:extLst>
              </a:tr>
              <a:tr h="370840">
                <a:tc>
                  <a:txBody>
                    <a:bodyPr/>
                    <a:lstStyle/>
                    <a:p>
                      <a:pPr algn="l"/>
                      <a:r>
                        <a:rPr lang="en-US" dirty="0"/>
                        <a:t>1(reduced access)</a:t>
                      </a:r>
                    </a:p>
                  </a:txBody>
                  <a:tcPr>
                    <a:lnT w="12700" cap="flat" cmpd="sng" algn="ctr">
                      <a:solidFill>
                        <a:schemeClr val="tx1"/>
                      </a:solidFill>
                      <a:prstDash val="solid"/>
                      <a:round/>
                      <a:headEnd type="none" w="med" len="med"/>
                      <a:tailEnd type="none" w="med" len="med"/>
                    </a:lnT>
                  </a:tcPr>
                </a:tc>
                <a:tc>
                  <a:txBody>
                    <a:bodyPr/>
                    <a:lstStyle/>
                    <a:p>
                      <a:pPr algn="ctr"/>
                      <a:r>
                        <a:rPr lang="en-US" dirty="0"/>
                        <a:t>-382.3***</a:t>
                      </a:r>
                    </a:p>
                  </a:txBody>
                  <a:tcPr>
                    <a:lnT w="12700" cap="flat" cmpd="sng" algn="ctr">
                      <a:solidFill>
                        <a:schemeClr val="tx1"/>
                      </a:solidFill>
                      <a:prstDash val="solid"/>
                      <a:round/>
                      <a:headEnd type="none" w="med" len="med"/>
                      <a:tailEnd type="none" w="med" len="med"/>
                    </a:lnT>
                  </a:tcPr>
                </a:tc>
                <a:tc>
                  <a:txBody>
                    <a:bodyPr/>
                    <a:lstStyle/>
                    <a:p>
                      <a:pPr algn="ctr"/>
                      <a:r>
                        <a:rPr lang="en-US" dirty="0"/>
                        <a:t>-382.9***</a:t>
                      </a:r>
                    </a:p>
                  </a:txBody>
                  <a:tcPr>
                    <a:lnT w="12700" cap="flat" cmpd="sng" algn="ctr">
                      <a:solidFill>
                        <a:schemeClr val="tx1"/>
                      </a:solidFill>
                      <a:prstDash val="solid"/>
                      <a:round/>
                      <a:headEnd type="none" w="med" len="med"/>
                      <a:tailEnd type="none" w="med" len="med"/>
                    </a:lnT>
                  </a:tcPr>
                </a:tc>
                <a:tc>
                  <a:txBody>
                    <a:bodyPr/>
                    <a:lstStyle/>
                    <a:p>
                      <a:pPr algn="ctr"/>
                      <a:r>
                        <a:rPr lang="en-US" dirty="0"/>
                        <a:t>-312.5***</a:t>
                      </a:r>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843659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*1(early FAIR)*1(after 1970)</a:t>
                      </a:r>
                    </a:p>
                  </a:txBody>
                  <a:tcPr/>
                </a:tc>
                <a:tc>
                  <a:txBody>
                    <a:bodyPr/>
                    <a:lstStyle/>
                    <a:p>
                      <a:pPr algn="ctr"/>
                      <a:r>
                        <a:rPr lang="en-US" dirty="0"/>
                        <a:t>(71.6)</a:t>
                      </a:r>
                    </a:p>
                  </a:txBody>
                  <a:tcPr/>
                </a:tc>
                <a:tc>
                  <a:txBody>
                    <a:bodyPr/>
                    <a:lstStyle/>
                    <a:p>
                      <a:pPr algn="ctr"/>
                      <a:r>
                        <a:rPr lang="en-US" dirty="0"/>
                        <a:t>(71.1)</a:t>
                      </a:r>
                    </a:p>
                  </a:txBody>
                  <a:tcPr/>
                </a:tc>
                <a:tc>
                  <a:txBody>
                    <a:bodyPr/>
                    <a:lstStyle/>
                    <a:p>
                      <a:pPr algn="ctr"/>
                      <a:r>
                        <a:rPr lang="en-US" dirty="0"/>
                        <a:t>(73.1)</a:t>
                      </a:r>
                    </a:p>
                  </a:txBody>
                  <a:tcPr>
                    <a:solidFill>
                      <a:schemeClr val="accent4">
                        <a:lumMod val="20000"/>
                        <a:lumOff val="80000"/>
                      </a:schemeClr>
                    </a:solidFill>
                  </a:tcPr>
                </a:tc>
                <a:extLst>
                  <a:ext uri="{0D108BD9-81ED-4DB2-BD59-A6C34878D82A}">
                    <a16:rowId xmlns:a16="http://schemas.microsoft.com/office/drawing/2014/main" val="1727922587"/>
                  </a:ext>
                </a:extLst>
              </a:tr>
              <a:tr h="370840">
                <a:tc>
                  <a:txBody>
                    <a:bodyPr/>
                    <a:lstStyle/>
                    <a:p>
                      <a:pPr algn="l"/>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solidFill>
                      <a:schemeClr val="accent4">
                        <a:lumMod val="20000"/>
                        <a:lumOff val="80000"/>
                      </a:schemeClr>
                    </a:solidFill>
                  </a:tcPr>
                </a:tc>
                <a:extLst>
                  <a:ext uri="{0D108BD9-81ED-4DB2-BD59-A6C34878D82A}">
                    <a16:rowId xmlns:a16="http://schemas.microsoft.com/office/drawing/2014/main" val="860973141"/>
                  </a:ext>
                </a:extLst>
              </a:tr>
              <a:tr h="370840">
                <a:tc>
                  <a:txBody>
                    <a:bodyPr/>
                    <a:lstStyle/>
                    <a:p>
                      <a:pPr algn="l"/>
                      <a:r>
                        <a:rPr lang="en-US" dirty="0"/>
                        <a:t>City-Year FEs</a:t>
                      </a:r>
                    </a:p>
                  </a:txBody>
                  <a:tcPr/>
                </a:tc>
                <a:tc>
                  <a:txBody>
                    <a:bodyPr/>
                    <a:lstStyle/>
                    <a:p>
                      <a:pPr algn="ctr"/>
                      <a:endParaRPr lang="en-US" dirty="0"/>
                    </a:p>
                  </a:txBody>
                  <a:tcPr/>
                </a:tc>
                <a:tc>
                  <a:txBody>
                    <a:bodyPr/>
                    <a:lstStyle/>
                    <a:p>
                      <a:pPr algn="ctr"/>
                      <a:r>
                        <a:rPr lang="en-US" dirty="0"/>
                        <a:t>X </a:t>
                      </a:r>
                    </a:p>
                  </a:txBody>
                  <a:tcPr/>
                </a:tc>
                <a:tc>
                  <a:txBody>
                    <a:bodyPr/>
                    <a:lstStyle/>
                    <a:p>
                      <a:pPr algn="ctr"/>
                      <a:r>
                        <a:rPr lang="en-US" dirty="0"/>
                        <a:t>X </a:t>
                      </a:r>
                    </a:p>
                  </a:txBody>
                  <a:tcPr>
                    <a:solidFill>
                      <a:schemeClr val="accent4">
                        <a:lumMod val="20000"/>
                        <a:lumOff val="80000"/>
                      </a:schemeClr>
                    </a:solidFill>
                  </a:tcPr>
                </a:tc>
                <a:extLst>
                  <a:ext uri="{0D108BD9-81ED-4DB2-BD59-A6C34878D82A}">
                    <a16:rowId xmlns:a16="http://schemas.microsoft.com/office/drawing/2014/main" val="3614402799"/>
                  </a:ext>
                </a:extLst>
              </a:tr>
              <a:tr h="370840">
                <a:tc>
                  <a:txBody>
                    <a:bodyPr/>
                    <a:lstStyle/>
                    <a:p>
                      <a:pPr algn="l"/>
                      <a:r>
                        <a:rPr lang="en-US" dirty="0"/>
                        <a:t>Tract FEs</a:t>
                      </a:r>
                    </a:p>
                  </a:txBody>
                  <a:tcPr/>
                </a:tc>
                <a:tc>
                  <a:txBody>
                    <a:bodyPr/>
                    <a:lstStyle/>
                    <a:p>
                      <a:pPr algn="ctr"/>
                      <a:endParaRPr lang="en-US" dirty="0"/>
                    </a:p>
                  </a:txBody>
                  <a:tcPr/>
                </a:tc>
                <a:tc>
                  <a:txBody>
                    <a:bodyPr/>
                    <a:lstStyle/>
                    <a:p>
                      <a:pPr algn="ctr"/>
                      <a:r>
                        <a:rPr lang="en-US" dirty="0"/>
                        <a:t>X </a:t>
                      </a:r>
                    </a:p>
                  </a:txBody>
                  <a:tcPr/>
                </a:tc>
                <a:tc>
                  <a:txBody>
                    <a:bodyPr/>
                    <a:lstStyle/>
                    <a:p>
                      <a:pPr algn="ctr"/>
                      <a:r>
                        <a:rPr lang="en-US" dirty="0"/>
                        <a:t> </a:t>
                      </a:r>
                    </a:p>
                  </a:txBody>
                  <a:tcPr>
                    <a:solidFill>
                      <a:schemeClr val="accent4">
                        <a:lumMod val="20000"/>
                        <a:lumOff val="80000"/>
                      </a:schemeClr>
                    </a:solidFill>
                  </a:tcPr>
                </a:tc>
                <a:extLst>
                  <a:ext uri="{0D108BD9-81ED-4DB2-BD59-A6C34878D82A}">
                    <a16:rowId xmlns:a16="http://schemas.microsoft.com/office/drawing/2014/main" val="41058874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Interactions with decade: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in log population, 1950-60) (change in Black share, 1950-60)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p>
                      <a:pPr algn="ctr"/>
                      <a:r>
                        <a:rPr lang="en-US" dirty="0"/>
                        <a:t>X</a:t>
                      </a:r>
                    </a:p>
                    <a:p>
                      <a:pPr algn="ctr"/>
                      <a:r>
                        <a:rPr lang="en-US" dirty="0"/>
                        <a:t>X</a:t>
                      </a:r>
                    </a:p>
                  </a:txBody>
                  <a:tcPr>
                    <a:solidFill>
                      <a:schemeClr val="accent4">
                        <a:lumMod val="20000"/>
                        <a:lumOff val="80000"/>
                      </a:schemeClr>
                    </a:solidFill>
                  </a:tcPr>
                </a:tc>
                <a:extLst>
                  <a:ext uri="{0D108BD9-81ED-4DB2-BD59-A6C34878D82A}">
                    <a16:rowId xmlns:a16="http://schemas.microsoft.com/office/drawing/2014/main" val="2007730209"/>
                  </a:ext>
                </a:extLst>
              </a:tr>
              <a:tr h="46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solidFill>
                      <a:schemeClr val="accent4">
                        <a:lumMod val="20000"/>
                        <a:lumOff val="80000"/>
                      </a:schemeClr>
                    </a:solidFill>
                  </a:tcPr>
                </a:tc>
                <a:extLst>
                  <a:ext uri="{0D108BD9-81ED-4DB2-BD59-A6C34878D82A}">
                    <a16:rowId xmlns:a16="http://schemas.microsoft.com/office/drawing/2014/main" val="33684149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N</a:t>
                      </a:r>
                    </a:p>
                  </a:txBody>
                  <a:tcPr/>
                </a:tc>
                <a:tc>
                  <a:txBody>
                    <a:bodyPr/>
                    <a:lstStyle/>
                    <a:p>
                      <a:pPr algn="ctr"/>
                      <a:r>
                        <a:rPr lang="en-US" dirty="0"/>
                        <a:t>29,726</a:t>
                      </a:r>
                    </a:p>
                  </a:txBody>
                  <a:tcPr/>
                </a:tc>
                <a:tc>
                  <a:txBody>
                    <a:bodyPr/>
                    <a:lstStyle/>
                    <a:p>
                      <a:pPr algn="ctr"/>
                      <a:r>
                        <a:rPr lang="en-US" dirty="0"/>
                        <a:t>29,726</a:t>
                      </a:r>
                    </a:p>
                  </a:txBody>
                  <a:tcPr/>
                </a:tc>
                <a:tc>
                  <a:txBody>
                    <a:bodyPr/>
                    <a:lstStyle/>
                    <a:p>
                      <a:pPr algn="ctr"/>
                      <a:r>
                        <a:rPr lang="en-US" dirty="0"/>
                        <a:t>29,726</a:t>
                      </a:r>
                    </a:p>
                  </a:txBody>
                  <a:tcPr>
                    <a:solidFill>
                      <a:schemeClr val="accent4">
                        <a:lumMod val="20000"/>
                        <a:lumOff val="80000"/>
                      </a:schemeClr>
                    </a:solidFill>
                  </a:tcPr>
                </a:tc>
                <a:extLst>
                  <a:ext uri="{0D108BD9-81ED-4DB2-BD59-A6C34878D82A}">
                    <a16:rowId xmlns:a16="http://schemas.microsoft.com/office/drawing/2014/main" val="4427864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R2</a:t>
                      </a:r>
                    </a:p>
                  </a:txBody>
                  <a:tcPr>
                    <a:lnB w="12700" cap="flat" cmpd="sng" algn="ctr">
                      <a:solidFill>
                        <a:schemeClr val="tx1"/>
                      </a:solidFill>
                      <a:prstDash val="solid"/>
                      <a:round/>
                      <a:headEnd type="none" w="med" len="med"/>
                      <a:tailEnd type="none" w="med" len="med"/>
                    </a:lnB>
                  </a:tcPr>
                </a:tc>
                <a:tc>
                  <a:txBody>
                    <a:bodyPr/>
                    <a:lstStyle/>
                    <a:p>
                      <a:pPr algn="ctr"/>
                      <a:r>
                        <a:rPr lang="en-US" dirty="0"/>
                        <a:t>0.167</a:t>
                      </a:r>
                    </a:p>
                  </a:txBody>
                  <a:tcPr>
                    <a:lnB w="12700" cap="flat" cmpd="sng" algn="ctr">
                      <a:solidFill>
                        <a:schemeClr val="tx1"/>
                      </a:solidFill>
                      <a:prstDash val="solid"/>
                      <a:round/>
                      <a:headEnd type="none" w="med" len="med"/>
                      <a:tailEnd type="none" w="med" len="med"/>
                    </a:lnB>
                  </a:tcPr>
                </a:tc>
                <a:tc>
                  <a:txBody>
                    <a:bodyPr/>
                    <a:lstStyle/>
                    <a:p>
                      <a:pPr algn="ctr"/>
                      <a:r>
                        <a:rPr lang="en-US" dirty="0"/>
                        <a:t>0.843</a:t>
                      </a:r>
                    </a:p>
                  </a:txBody>
                  <a:tcPr>
                    <a:lnB w="12700" cap="flat" cmpd="sng" algn="ctr">
                      <a:solidFill>
                        <a:schemeClr val="tx1"/>
                      </a:solidFill>
                      <a:prstDash val="solid"/>
                      <a:round/>
                      <a:headEnd type="none" w="med" len="med"/>
                      <a:tailEnd type="none" w="med" len="med"/>
                    </a:lnB>
                  </a:tcPr>
                </a:tc>
                <a:tc>
                  <a:txBody>
                    <a:bodyPr/>
                    <a:lstStyle/>
                    <a:p>
                      <a:pPr algn="ctr"/>
                      <a:r>
                        <a:rPr lang="en-US" dirty="0"/>
                        <a:t>0.248</a:t>
                      </a:r>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51665770"/>
                  </a:ext>
                </a:extLst>
              </a:tr>
            </a:tbl>
          </a:graphicData>
        </a:graphic>
      </p:graphicFrame>
      <p:sp>
        <p:nvSpPr>
          <p:cNvPr id="2" name="Slide Number Placeholder 1">
            <a:extLst>
              <a:ext uri="{FF2B5EF4-FFF2-40B4-BE49-F238E27FC236}">
                <a16:creationId xmlns:a16="http://schemas.microsoft.com/office/drawing/2014/main" id="{053FFE52-DA34-7EEC-F150-02A2D5C70BED}"/>
              </a:ext>
            </a:extLst>
          </p:cNvPr>
          <p:cNvSpPr>
            <a:spLocks noGrp="1"/>
          </p:cNvSpPr>
          <p:nvPr>
            <p:ph type="sldNum" sz="quarter" idx="12"/>
          </p:nvPr>
        </p:nvSpPr>
        <p:spPr/>
        <p:txBody>
          <a:bodyPr/>
          <a:lstStyle/>
          <a:p>
            <a:fld id="{B473D57C-600B-40A7-AFA9-B4401653E6DC}" type="slidenum">
              <a:rPr lang="en-US" smtClean="0"/>
              <a:t>25</a:t>
            </a:fld>
            <a:endParaRPr lang="en-US"/>
          </a:p>
        </p:txBody>
      </p:sp>
      <p:sp>
        <p:nvSpPr>
          <p:cNvPr id="5" name="TextBox 4">
            <a:extLst>
              <a:ext uri="{FF2B5EF4-FFF2-40B4-BE49-F238E27FC236}">
                <a16:creationId xmlns:a16="http://schemas.microsoft.com/office/drawing/2014/main" id="{5653D24C-B889-D628-98C2-B3AA2BDB528B}"/>
              </a:ext>
            </a:extLst>
          </p:cNvPr>
          <p:cNvSpPr txBox="1"/>
          <p:nvPr/>
        </p:nvSpPr>
        <p:spPr>
          <a:xfrm>
            <a:off x="1743948" y="5987018"/>
            <a:ext cx="3928768" cy="369332"/>
          </a:xfrm>
          <a:prstGeom prst="rect">
            <a:avLst/>
          </a:prstGeom>
          <a:noFill/>
        </p:spPr>
        <p:txBody>
          <a:bodyPr wrap="none" rtlCol="0">
            <a:spAutoFit/>
          </a:bodyPr>
          <a:lstStyle/>
          <a:p>
            <a:r>
              <a:rPr lang="en-US" dirty="0"/>
              <a:t>Notes: Standard errors clustered by city.</a:t>
            </a:r>
          </a:p>
        </p:txBody>
      </p:sp>
    </p:spTree>
    <p:extLst>
      <p:ext uri="{BB962C8B-B14F-4D97-AF65-F5344CB8AC3E}">
        <p14:creationId xmlns:p14="http://schemas.microsoft.com/office/powerpoint/2010/main" val="180506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2953-5537-D409-3C60-98FC90161B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6AF2B-5035-1217-36E7-8768426D4A7F}"/>
              </a:ext>
            </a:extLst>
          </p:cNvPr>
          <p:cNvSpPr>
            <a:spLocks noGrp="1"/>
          </p:cNvSpPr>
          <p:nvPr>
            <p:ph type="title"/>
          </p:nvPr>
        </p:nvSpPr>
        <p:spPr>
          <a:xfrm>
            <a:off x="838200" y="355600"/>
            <a:ext cx="10515600" cy="1325563"/>
          </a:xfrm>
        </p:spPr>
        <p:txBody>
          <a:bodyPr/>
          <a:lstStyle/>
          <a:p>
            <a:r>
              <a:rPr lang="en-US" b="0" dirty="0"/>
              <a:t>Triple Difference Estimates: Lawyer Placebo</a:t>
            </a:r>
          </a:p>
        </p:txBody>
      </p:sp>
      <p:graphicFrame>
        <p:nvGraphicFramePr>
          <p:cNvPr id="4" name="Table 4">
            <a:extLst>
              <a:ext uri="{FF2B5EF4-FFF2-40B4-BE49-F238E27FC236}">
                <a16:creationId xmlns:a16="http://schemas.microsoft.com/office/drawing/2014/main" id="{81FE830A-EAF1-1746-10BF-9A2B8A2B59BE}"/>
              </a:ext>
            </a:extLst>
          </p:cNvPr>
          <p:cNvGraphicFramePr>
            <a:graphicFrameLocks noGrp="1"/>
          </p:cNvGraphicFramePr>
          <p:nvPr>
            <p:ph idx="1"/>
            <p:extLst>
              <p:ext uri="{D42A27DB-BD31-4B8C-83A1-F6EECF244321}">
                <p14:modId xmlns:p14="http://schemas.microsoft.com/office/powerpoint/2010/main" val="4289957910"/>
              </p:ext>
            </p:extLst>
          </p:nvPr>
        </p:nvGraphicFramePr>
        <p:xfrm>
          <a:off x="2331239" y="1469068"/>
          <a:ext cx="7529522" cy="4613601"/>
        </p:xfrm>
        <a:graphic>
          <a:graphicData uri="http://schemas.openxmlformats.org/drawingml/2006/table">
            <a:tbl>
              <a:tblPr firstRow="1">
                <a:tableStyleId>{2D5ABB26-0587-4C30-8999-92F81FD0307C}</a:tableStyleId>
              </a:tblPr>
              <a:tblGrid>
                <a:gridCol w="3672934">
                  <a:extLst>
                    <a:ext uri="{9D8B030D-6E8A-4147-A177-3AD203B41FA5}">
                      <a16:colId xmlns:a16="http://schemas.microsoft.com/office/drawing/2014/main" val="2521089921"/>
                    </a:ext>
                  </a:extLst>
                </a:gridCol>
                <a:gridCol w="1811495">
                  <a:extLst>
                    <a:ext uri="{9D8B030D-6E8A-4147-A177-3AD203B41FA5}">
                      <a16:colId xmlns:a16="http://schemas.microsoft.com/office/drawing/2014/main" val="733766504"/>
                    </a:ext>
                  </a:extLst>
                </a:gridCol>
                <a:gridCol w="2045093">
                  <a:extLst>
                    <a:ext uri="{9D8B030D-6E8A-4147-A177-3AD203B41FA5}">
                      <a16:colId xmlns:a16="http://schemas.microsoft.com/office/drawing/2014/main" val="2333199269"/>
                    </a:ext>
                  </a:extLst>
                </a:gridCol>
              </a:tblGrid>
              <a:tr h="370840">
                <a:tc>
                  <a:txBody>
                    <a:bodyPr/>
                    <a:lstStyle/>
                    <a:p>
                      <a:pPr algn="l"/>
                      <a:r>
                        <a:rPr lang="en-US" b="1" dirty="0"/>
                        <a:t>Prewar HUs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Insurers </a:t>
                      </a:r>
                    </a:p>
                    <a:p>
                      <a:pPr algn="ctr"/>
                      <a:r>
                        <a:rPr lang="en-US" dirty="0"/>
                        <a:t>(Lawyer sample)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Lawyers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19526744"/>
                  </a:ext>
                </a:extLst>
              </a:tr>
              <a:tr h="370840">
                <a:tc>
                  <a:txBody>
                    <a:bodyPr/>
                    <a:lstStyle/>
                    <a:p>
                      <a:pPr algn="l"/>
                      <a:r>
                        <a:rPr lang="en-US" dirty="0"/>
                        <a:t>1(reduced access)</a:t>
                      </a:r>
                    </a:p>
                  </a:txBody>
                  <a:tcPr>
                    <a:lnT w="12700" cap="flat" cmpd="sng" algn="ctr">
                      <a:solidFill>
                        <a:schemeClr val="tx1"/>
                      </a:solidFill>
                      <a:prstDash val="solid"/>
                      <a:round/>
                      <a:headEnd type="none" w="med" len="med"/>
                      <a:tailEnd type="none" w="med" len="med"/>
                    </a:lnT>
                  </a:tcPr>
                </a:tc>
                <a:tc>
                  <a:txBody>
                    <a:bodyPr/>
                    <a:lstStyle/>
                    <a:p>
                      <a:pPr algn="ctr"/>
                      <a:r>
                        <a:rPr lang="en-US" dirty="0"/>
                        <a:t>-349.3***</a:t>
                      </a:r>
                    </a:p>
                  </a:txBody>
                  <a:tcPr>
                    <a:lnT w="12700" cap="flat" cmpd="sng" algn="ctr">
                      <a:solidFill>
                        <a:schemeClr val="tx1"/>
                      </a:solidFill>
                      <a:prstDash val="solid"/>
                      <a:round/>
                      <a:headEnd type="none" w="med" len="med"/>
                      <a:tailEnd type="none" w="med" len="med"/>
                    </a:lnT>
                  </a:tcPr>
                </a:tc>
                <a:tc>
                  <a:txBody>
                    <a:bodyPr/>
                    <a:lstStyle/>
                    <a:p>
                      <a:pPr algn="ctr"/>
                      <a:r>
                        <a:rPr lang="en-US" dirty="0"/>
                        <a:t>-84.2</a:t>
                      </a:r>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2843659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*1(early FAIR)*1(after 1970)</a:t>
                      </a:r>
                    </a:p>
                  </a:txBody>
                  <a:tcPr/>
                </a:tc>
                <a:tc>
                  <a:txBody>
                    <a:bodyPr/>
                    <a:lstStyle/>
                    <a:p>
                      <a:pPr algn="ctr"/>
                      <a:r>
                        <a:rPr lang="en-US" dirty="0"/>
                        <a:t>(147.9)</a:t>
                      </a:r>
                    </a:p>
                  </a:txBody>
                  <a:tcPr/>
                </a:tc>
                <a:tc>
                  <a:txBody>
                    <a:bodyPr/>
                    <a:lstStyle/>
                    <a:p>
                      <a:pPr algn="ctr"/>
                      <a:r>
                        <a:rPr lang="en-US" dirty="0"/>
                        <a:t>(104.8)</a:t>
                      </a:r>
                    </a:p>
                  </a:txBody>
                  <a:tcPr>
                    <a:solidFill>
                      <a:schemeClr val="accent4">
                        <a:lumMod val="20000"/>
                        <a:lumOff val="80000"/>
                      </a:schemeClr>
                    </a:solidFill>
                  </a:tcPr>
                </a:tc>
                <a:extLst>
                  <a:ext uri="{0D108BD9-81ED-4DB2-BD59-A6C34878D82A}">
                    <a16:rowId xmlns:a16="http://schemas.microsoft.com/office/drawing/2014/main" val="1727922587"/>
                  </a:ext>
                </a:extLst>
              </a:tr>
              <a:tr h="370840">
                <a:tc>
                  <a:txBody>
                    <a:bodyPr/>
                    <a:lstStyle/>
                    <a:p>
                      <a:pPr algn="l"/>
                      <a:endParaRPr lang="en-US" dirty="0"/>
                    </a:p>
                  </a:txBody>
                  <a:tcPr/>
                </a:tc>
                <a:tc>
                  <a:txBody>
                    <a:bodyPr/>
                    <a:lstStyle/>
                    <a:p>
                      <a:pPr algn="ctr"/>
                      <a:endParaRPr lang="en-US" dirty="0"/>
                    </a:p>
                  </a:txBody>
                  <a:tcPr/>
                </a:tc>
                <a:tc>
                  <a:txBody>
                    <a:bodyPr/>
                    <a:lstStyle/>
                    <a:p>
                      <a:pPr algn="ctr"/>
                      <a:endParaRPr lang="en-US" dirty="0"/>
                    </a:p>
                  </a:txBody>
                  <a:tcPr>
                    <a:solidFill>
                      <a:schemeClr val="accent4">
                        <a:lumMod val="20000"/>
                        <a:lumOff val="80000"/>
                      </a:schemeClr>
                    </a:solidFill>
                  </a:tcPr>
                </a:tc>
                <a:extLst>
                  <a:ext uri="{0D108BD9-81ED-4DB2-BD59-A6C34878D82A}">
                    <a16:rowId xmlns:a16="http://schemas.microsoft.com/office/drawing/2014/main" val="860973141"/>
                  </a:ext>
                </a:extLst>
              </a:tr>
              <a:tr h="370840">
                <a:tc>
                  <a:txBody>
                    <a:bodyPr/>
                    <a:lstStyle/>
                    <a:p>
                      <a:pPr algn="l"/>
                      <a:r>
                        <a:rPr lang="en-US" dirty="0"/>
                        <a:t>City-Year FEs</a:t>
                      </a:r>
                    </a:p>
                  </a:txBody>
                  <a:tcPr/>
                </a:tc>
                <a:tc>
                  <a:txBody>
                    <a:bodyPr/>
                    <a:lstStyle/>
                    <a:p>
                      <a:pPr algn="ctr"/>
                      <a:r>
                        <a:rPr lang="en-US" dirty="0"/>
                        <a:t>X </a:t>
                      </a:r>
                    </a:p>
                  </a:txBody>
                  <a:tcPr/>
                </a:tc>
                <a:tc>
                  <a:txBody>
                    <a:bodyPr/>
                    <a:lstStyle/>
                    <a:p>
                      <a:pPr algn="ctr"/>
                      <a:r>
                        <a:rPr lang="en-US" dirty="0"/>
                        <a:t>X</a:t>
                      </a:r>
                    </a:p>
                  </a:txBody>
                  <a:tcPr>
                    <a:solidFill>
                      <a:schemeClr val="accent4">
                        <a:lumMod val="20000"/>
                        <a:lumOff val="80000"/>
                      </a:schemeClr>
                    </a:solidFill>
                  </a:tcPr>
                </a:tc>
                <a:extLst>
                  <a:ext uri="{0D108BD9-81ED-4DB2-BD59-A6C34878D82A}">
                    <a16:rowId xmlns:a16="http://schemas.microsoft.com/office/drawing/2014/main" val="3614402799"/>
                  </a:ext>
                </a:extLst>
              </a:tr>
              <a:tr h="370840">
                <a:tc>
                  <a:txBody>
                    <a:bodyPr/>
                    <a:lstStyle/>
                    <a:p>
                      <a:pPr algn="l"/>
                      <a:r>
                        <a:rPr lang="en-US" dirty="0"/>
                        <a:t>Tract FEs</a:t>
                      </a:r>
                    </a:p>
                  </a:txBody>
                  <a:tcPr/>
                </a:tc>
                <a:tc>
                  <a:txBody>
                    <a:bodyPr/>
                    <a:lstStyle/>
                    <a:p>
                      <a:pPr algn="ctr"/>
                      <a:r>
                        <a:rPr lang="en-US" dirty="0"/>
                        <a:t> </a:t>
                      </a:r>
                    </a:p>
                  </a:txBody>
                  <a:tcPr/>
                </a:tc>
                <a:tc>
                  <a:txBody>
                    <a:bodyPr/>
                    <a:lstStyle/>
                    <a:p>
                      <a:pPr algn="ctr"/>
                      <a:endParaRPr lang="en-US" dirty="0"/>
                    </a:p>
                  </a:txBody>
                  <a:tcPr>
                    <a:solidFill>
                      <a:schemeClr val="accent4">
                        <a:lumMod val="20000"/>
                        <a:lumOff val="80000"/>
                      </a:schemeClr>
                    </a:solidFill>
                  </a:tcPr>
                </a:tc>
                <a:extLst>
                  <a:ext uri="{0D108BD9-81ED-4DB2-BD59-A6C34878D82A}">
                    <a16:rowId xmlns:a16="http://schemas.microsoft.com/office/drawing/2014/main" val="41058874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Interaction with decade: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in log population, 1950-60) (change in Black share, 1950-60)</a:t>
                      </a:r>
                    </a:p>
                  </a:txBody>
                  <a:tcPr/>
                </a:tc>
                <a:tc>
                  <a:txBody>
                    <a:bodyPr/>
                    <a:lstStyle/>
                    <a:p>
                      <a:pPr algn="ctr"/>
                      <a:endParaRPr lang="en-US" dirty="0"/>
                    </a:p>
                    <a:p>
                      <a:pPr algn="ctr"/>
                      <a:r>
                        <a:rPr lang="en-US" dirty="0"/>
                        <a:t>X</a:t>
                      </a:r>
                    </a:p>
                    <a:p>
                      <a:pPr algn="ctr"/>
                      <a:r>
                        <a:rPr lang="en-US" dirty="0"/>
                        <a:t>X</a:t>
                      </a:r>
                    </a:p>
                  </a:txBody>
                  <a:tcPr/>
                </a:tc>
                <a:tc>
                  <a:txBody>
                    <a:bodyPr/>
                    <a:lstStyle/>
                    <a:p>
                      <a:pPr algn="ctr"/>
                      <a:endParaRPr lang="en-US" dirty="0"/>
                    </a:p>
                    <a:p>
                      <a:pPr algn="ctr"/>
                      <a:r>
                        <a:rPr lang="en-US" dirty="0"/>
                        <a:t>X</a:t>
                      </a:r>
                    </a:p>
                    <a:p>
                      <a:pPr algn="ctr"/>
                      <a:r>
                        <a:rPr lang="en-US" dirty="0"/>
                        <a:t>X</a:t>
                      </a:r>
                    </a:p>
                  </a:txBody>
                  <a:tcPr>
                    <a:solidFill>
                      <a:schemeClr val="accent4">
                        <a:lumMod val="20000"/>
                        <a:lumOff val="80000"/>
                      </a:schemeClr>
                    </a:solidFill>
                  </a:tcPr>
                </a:tc>
                <a:extLst>
                  <a:ext uri="{0D108BD9-81ED-4DB2-BD59-A6C34878D82A}">
                    <a16:rowId xmlns:a16="http://schemas.microsoft.com/office/drawing/2014/main" val="2007730209"/>
                  </a:ext>
                </a:extLst>
              </a:tr>
              <a:tr h="46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tc>
                  <a:txBody>
                    <a:bodyPr/>
                    <a:lstStyle/>
                    <a:p>
                      <a:pPr algn="ctr"/>
                      <a:endParaRPr lang="en-US" dirty="0"/>
                    </a:p>
                  </a:txBody>
                  <a:tcPr>
                    <a:solidFill>
                      <a:schemeClr val="accent4">
                        <a:lumMod val="20000"/>
                        <a:lumOff val="80000"/>
                      </a:schemeClr>
                    </a:solidFill>
                  </a:tcPr>
                </a:tc>
                <a:extLst>
                  <a:ext uri="{0D108BD9-81ED-4DB2-BD59-A6C34878D82A}">
                    <a16:rowId xmlns:a16="http://schemas.microsoft.com/office/drawing/2014/main" val="33684149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N</a:t>
                      </a:r>
                    </a:p>
                  </a:txBody>
                  <a:tcPr/>
                </a:tc>
                <a:tc>
                  <a:txBody>
                    <a:bodyPr/>
                    <a:lstStyle/>
                    <a:p>
                      <a:pPr algn="ctr"/>
                      <a:r>
                        <a:rPr lang="en-US" dirty="0"/>
                        <a:t>24,024</a:t>
                      </a:r>
                    </a:p>
                  </a:txBody>
                  <a:tcPr/>
                </a:tc>
                <a:tc>
                  <a:txBody>
                    <a:bodyPr/>
                    <a:lstStyle/>
                    <a:p>
                      <a:pPr algn="ctr"/>
                      <a:r>
                        <a:rPr lang="en-US" dirty="0"/>
                        <a:t>24,024</a:t>
                      </a:r>
                    </a:p>
                  </a:txBody>
                  <a:tcPr>
                    <a:solidFill>
                      <a:schemeClr val="accent4">
                        <a:lumMod val="20000"/>
                        <a:lumOff val="80000"/>
                      </a:schemeClr>
                    </a:solidFill>
                  </a:tcPr>
                </a:tc>
                <a:extLst>
                  <a:ext uri="{0D108BD9-81ED-4DB2-BD59-A6C34878D82A}">
                    <a16:rowId xmlns:a16="http://schemas.microsoft.com/office/drawing/2014/main" val="4427864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R2</a:t>
                      </a:r>
                    </a:p>
                  </a:txBody>
                  <a:tcPr>
                    <a:lnB w="12700" cap="flat" cmpd="sng" algn="ctr">
                      <a:solidFill>
                        <a:schemeClr val="tx1"/>
                      </a:solidFill>
                      <a:prstDash val="solid"/>
                      <a:round/>
                      <a:headEnd type="none" w="med" len="med"/>
                      <a:tailEnd type="none" w="med" len="med"/>
                    </a:lnB>
                  </a:tcPr>
                </a:tc>
                <a:tc>
                  <a:txBody>
                    <a:bodyPr/>
                    <a:lstStyle/>
                    <a:p>
                      <a:pPr algn="ctr"/>
                      <a:r>
                        <a:rPr lang="en-US" dirty="0"/>
                        <a:t>0.216</a:t>
                      </a:r>
                    </a:p>
                  </a:txBody>
                  <a:tcPr>
                    <a:lnB w="12700" cap="flat" cmpd="sng" algn="ctr">
                      <a:solidFill>
                        <a:schemeClr val="tx1"/>
                      </a:solidFill>
                      <a:prstDash val="solid"/>
                      <a:round/>
                      <a:headEnd type="none" w="med" len="med"/>
                      <a:tailEnd type="none" w="med" len="med"/>
                    </a:lnB>
                  </a:tcPr>
                </a:tc>
                <a:tc>
                  <a:txBody>
                    <a:bodyPr/>
                    <a:lstStyle/>
                    <a:p>
                      <a:pPr algn="ctr"/>
                      <a:r>
                        <a:rPr lang="en-US" dirty="0"/>
                        <a:t>0.212</a:t>
                      </a:r>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51665770"/>
                  </a:ext>
                </a:extLst>
              </a:tr>
            </a:tbl>
          </a:graphicData>
        </a:graphic>
      </p:graphicFrame>
      <p:sp>
        <p:nvSpPr>
          <p:cNvPr id="2" name="Slide Number Placeholder 1">
            <a:extLst>
              <a:ext uri="{FF2B5EF4-FFF2-40B4-BE49-F238E27FC236}">
                <a16:creationId xmlns:a16="http://schemas.microsoft.com/office/drawing/2014/main" id="{22C12864-E44E-A1FC-801D-EFB324AEAF87}"/>
              </a:ext>
            </a:extLst>
          </p:cNvPr>
          <p:cNvSpPr>
            <a:spLocks noGrp="1"/>
          </p:cNvSpPr>
          <p:nvPr>
            <p:ph type="sldNum" sz="quarter" idx="12"/>
          </p:nvPr>
        </p:nvSpPr>
        <p:spPr/>
        <p:txBody>
          <a:bodyPr/>
          <a:lstStyle/>
          <a:p>
            <a:fld id="{B473D57C-600B-40A7-AFA9-B4401653E6DC}" type="slidenum">
              <a:rPr lang="en-US" smtClean="0"/>
              <a:t>26</a:t>
            </a:fld>
            <a:endParaRPr lang="en-US"/>
          </a:p>
        </p:txBody>
      </p:sp>
      <p:sp>
        <p:nvSpPr>
          <p:cNvPr id="5" name="TextBox 4">
            <a:extLst>
              <a:ext uri="{FF2B5EF4-FFF2-40B4-BE49-F238E27FC236}">
                <a16:creationId xmlns:a16="http://schemas.microsoft.com/office/drawing/2014/main" id="{D0C0652E-FB0D-DF10-30D1-506EC5FAEFA9}"/>
              </a:ext>
            </a:extLst>
          </p:cNvPr>
          <p:cNvSpPr txBox="1"/>
          <p:nvPr/>
        </p:nvSpPr>
        <p:spPr>
          <a:xfrm>
            <a:off x="2331239" y="6123543"/>
            <a:ext cx="3928768" cy="369332"/>
          </a:xfrm>
          <a:prstGeom prst="rect">
            <a:avLst/>
          </a:prstGeom>
          <a:noFill/>
        </p:spPr>
        <p:txBody>
          <a:bodyPr wrap="none" rtlCol="0">
            <a:spAutoFit/>
          </a:bodyPr>
          <a:lstStyle/>
          <a:p>
            <a:r>
              <a:rPr lang="en-US" dirty="0"/>
              <a:t>Notes: Standard errors clustered by city.</a:t>
            </a:r>
          </a:p>
        </p:txBody>
      </p:sp>
    </p:spTree>
    <p:extLst>
      <p:ext uri="{BB962C8B-B14F-4D97-AF65-F5344CB8AC3E}">
        <p14:creationId xmlns:p14="http://schemas.microsoft.com/office/powerpoint/2010/main" val="124339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5C75A-ABC5-BEE1-14C9-F97A1462343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39D9587-9587-1DF3-0EDF-61C613548EA7}"/>
              </a:ext>
            </a:extLst>
          </p:cNvPr>
          <p:cNvSpPr>
            <a:spLocks noGrp="1"/>
          </p:cNvSpPr>
          <p:nvPr>
            <p:ph type="title"/>
          </p:nvPr>
        </p:nvSpPr>
        <p:spPr/>
        <p:txBody>
          <a:bodyPr/>
          <a:lstStyle/>
          <a:p>
            <a:r>
              <a:rPr lang="en-US" dirty="0"/>
              <a:t>Event Study Estimates</a:t>
            </a:r>
          </a:p>
        </p:txBody>
      </p:sp>
      <p:sp>
        <p:nvSpPr>
          <p:cNvPr id="12" name="Content Placeholder 11">
            <a:extLst>
              <a:ext uri="{FF2B5EF4-FFF2-40B4-BE49-F238E27FC236}">
                <a16:creationId xmlns:a16="http://schemas.microsoft.com/office/drawing/2014/main" id="{DD1123D8-218A-DC1D-CE5C-68E5693ADEB1}"/>
              </a:ext>
            </a:extLst>
          </p:cNvPr>
          <p:cNvSpPr>
            <a:spLocks noGrp="1"/>
          </p:cNvSpPr>
          <p:nvPr>
            <p:ph sz="half" idx="1"/>
          </p:nvPr>
        </p:nvSpPr>
        <p:spPr/>
        <p:txBody>
          <a:bodyPr/>
          <a:lstStyle/>
          <a:p>
            <a:pPr marL="0" indent="0">
              <a:buNone/>
            </a:pPr>
            <a:r>
              <a:rPr lang="en-US" b="1" dirty="0">
                <a:solidFill>
                  <a:schemeClr val="accent1"/>
                </a:solidFill>
              </a:rPr>
              <a:t>Change since 1960 in prewar HUs</a:t>
            </a:r>
          </a:p>
          <a:p>
            <a:pPr marL="0" indent="0">
              <a:buNone/>
            </a:pPr>
            <a:r>
              <a:rPr lang="en-US" b="1" dirty="0">
                <a:solidFill>
                  <a:schemeClr val="accent1"/>
                </a:solidFill>
              </a:rPr>
              <a:t>Spec 3 controls:</a:t>
            </a:r>
          </a:p>
          <a:p>
            <a:r>
              <a:rPr lang="en-US" dirty="0"/>
              <a:t>1950-1960 changes in log population, Black share * 1{t}</a:t>
            </a:r>
          </a:p>
          <a:p>
            <a:pPr marL="0" indent="0">
              <a:buNone/>
            </a:pPr>
            <a:r>
              <a:rPr lang="en-US" b="1" dirty="0">
                <a:solidFill>
                  <a:schemeClr val="accent1"/>
                </a:solidFill>
              </a:rPr>
              <a:t>Timing:</a:t>
            </a:r>
          </a:p>
          <a:p>
            <a:r>
              <a:rPr lang="en-US" dirty="0"/>
              <a:t>90% of dynamic effect by 1980, when reforms allowed for stricter FAIR underwriting. </a:t>
            </a:r>
          </a:p>
        </p:txBody>
      </p:sp>
      <p:pic>
        <p:nvPicPr>
          <p:cNvPr id="6" name="Content Placeholder 5">
            <a:extLst>
              <a:ext uri="{FF2B5EF4-FFF2-40B4-BE49-F238E27FC236}">
                <a16:creationId xmlns:a16="http://schemas.microsoft.com/office/drawing/2014/main" id="{B7ADD187-866F-D45E-37CA-CB8E44B5F7B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690687"/>
            <a:ext cx="6096000" cy="4419163"/>
          </a:xfrm>
        </p:spPr>
      </p:pic>
      <p:sp>
        <p:nvSpPr>
          <p:cNvPr id="2" name="Slide Number Placeholder 1">
            <a:extLst>
              <a:ext uri="{FF2B5EF4-FFF2-40B4-BE49-F238E27FC236}">
                <a16:creationId xmlns:a16="http://schemas.microsoft.com/office/drawing/2014/main" id="{876AB805-38E6-9175-739F-80364CB50FDB}"/>
              </a:ext>
            </a:extLst>
          </p:cNvPr>
          <p:cNvSpPr>
            <a:spLocks noGrp="1"/>
          </p:cNvSpPr>
          <p:nvPr>
            <p:ph type="sldNum" sz="quarter" idx="12"/>
          </p:nvPr>
        </p:nvSpPr>
        <p:spPr/>
        <p:txBody>
          <a:bodyPr/>
          <a:lstStyle/>
          <a:p>
            <a:fld id="{B473D57C-600B-40A7-AFA9-B4401653E6DC}" type="slidenum">
              <a:rPr lang="en-US" smtClean="0"/>
              <a:t>27</a:t>
            </a:fld>
            <a:endParaRPr lang="en-US"/>
          </a:p>
        </p:txBody>
      </p:sp>
    </p:spTree>
    <p:extLst>
      <p:ext uri="{BB962C8B-B14F-4D97-AF65-F5344CB8AC3E}">
        <p14:creationId xmlns:p14="http://schemas.microsoft.com/office/powerpoint/2010/main" val="3410017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1937-7BF2-8871-ECE8-13E4720138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D8CEA52-1B5B-1F04-FC4A-DE5AE279157E}"/>
              </a:ext>
            </a:extLst>
          </p:cNvPr>
          <p:cNvSpPr>
            <a:spLocks noGrp="1"/>
          </p:cNvSpPr>
          <p:nvPr>
            <p:ph type="title"/>
          </p:nvPr>
        </p:nvSpPr>
        <p:spPr/>
        <p:txBody>
          <a:bodyPr/>
          <a:lstStyle/>
          <a:p>
            <a:r>
              <a:rPr lang="en-US" dirty="0"/>
              <a:t>Negative Effects for Rentals &amp; Multi-Family</a:t>
            </a:r>
          </a:p>
        </p:txBody>
      </p:sp>
      <p:sp>
        <p:nvSpPr>
          <p:cNvPr id="10" name="Content Placeholder 9">
            <a:extLst>
              <a:ext uri="{FF2B5EF4-FFF2-40B4-BE49-F238E27FC236}">
                <a16:creationId xmlns:a16="http://schemas.microsoft.com/office/drawing/2014/main" id="{C1859C9D-0C12-2088-0DB6-C27540C9681C}"/>
              </a:ext>
            </a:extLst>
          </p:cNvPr>
          <p:cNvSpPr>
            <a:spLocks noGrp="1"/>
          </p:cNvSpPr>
          <p:nvPr>
            <p:ph sz="half" idx="1"/>
          </p:nvPr>
        </p:nvSpPr>
        <p:spPr>
          <a:xfrm>
            <a:off x="838200" y="3577213"/>
            <a:ext cx="10345615" cy="2599750"/>
          </a:xfrm>
        </p:spPr>
        <p:txBody>
          <a:bodyPr>
            <a:normAutofit fontScale="92500" lnSpcReduction="20000"/>
          </a:bodyPr>
          <a:lstStyle/>
          <a:p>
            <a:pPr marL="0" indent="0">
              <a:buNone/>
            </a:pPr>
            <a:r>
              <a:rPr lang="en-US" b="1" dirty="0">
                <a:solidFill>
                  <a:schemeClr val="accent1"/>
                </a:solidFill>
              </a:rPr>
              <a:t>Negative effects for:</a:t>
            </a:r>
          </a:p>
          <a:p>
            <a:r>
              <a:rPr lang="en-US" dirty="0">
                <a:highlight>
                  <a:srgbClr val="FFFF00"/>
                </a:highlight>
              </a:rPr>
              <a:t>Renter-occupied housing units</a:t>
            </a:r>
          </a:p>
          <a:p>
            <a:r>
              <a:rPr lang="en-US" dirty="0"/>
              <a:t>Housing units in MF structures</a:t>
            </a:r>
          </a:p>
          <a:p>
            <a:pPr marL="0" indent="0">
              <a:buNone/>
            </a:pPr>
            <a:r>
              <a:rPr lang="en-US" b="1" dirty="0">
                <a:solidFill>
                  <a:schemeClr val="accent1"/>
                </a:solidFill>
              </a:rPr>
              <a:t>Null effects for:</a:t>
            </a:r>
          </a:p>
          <a:p>
            <a:r>
              <a:rPr lang="en-US" dirty="0"/>
              <a:t>Owner-occupied housing units</a:t>
            </a:r>
          </a:p>
          <a:p>
            <a:r>
              <a:rPr lang="en-US" dirty="0"/>
              <a:t>Single-family housing units</a:t>
            </a:r>
          </a:p>
        </p:txBody>
      </p:sp>
      <p:sp>
        <p:nvSpPr>
          <p:cNvPr id="4" name="Slide Number Placeholder 3">
            <a:extLst>
              <a:ext uri="{FF2B5EF4-FFF2-40B4-BE49-F238E27FC236}">
                <a16:creationId xmlns:a16="http://schemas.microsoft.com/office/drawing/2014/main" id="{9313287C-D778-0A45-B489-3B6AFD7D93EA}"/>
              </a:ext>
            </a:extLst>
          </p:cNvPr>
          <p:cNvSpPr>
            <a:spLocks noGrp="1"/>
          </p:cNvSpPr>
          <p:nvPr>
            <p:ph type="sldNum" sz="quarter" idx="12"/>
          </p:nvPr>
        </p:nvSpPr>
        <p:spPr/>
        <p:txBody>
          <a:bodyPr/>
          <a:lstStyle/>
          <a:p>
            <a:fld id="{B473D57C-600B-40A7-AFA9-B4401653E6DC}" type="slidenum">
              <a:rPr lang="en-US" smtClean="0"/>
              <a:t>28</a:t>
            </a:fld>
            <a:endParaRPr lang="en-US"/>
          </a:p>
        </p:txBody>
      </p:sp>
      <p:pic>
        <p:nvPicPr>
          <p:cNvPr id="9" name="Picture 8" descr="Table&#10;&#10;AI-generated content may be incorrect.">
            <a:extLst>
              <a:ext uri="{FF2B5EF4-FFF2-40B4-BE49-F238E27FC236}">
                <a16:creationId xmlns:a16="http://schemas.microsoft.com/office/drawing/2014/main" id="{23ABD504-45D7-5C96-9044-6359E4F7D98D}"/>
              </a:ext>
            </a:extLst>
          </p:cNvPr>
          <p:cNvPicPr>
            <a:picLocks noChangeAspect="1"/>
          </p:cNvPicPr>
          <p:nvPr/>
        </p:nvPicPr>
        <p:blipFill>
          <a:blip r:embed="rId3">
            <a:extLst>
              <a:ext uri="{28A0092B-C50C-407E-A947-70E740481C1C}">
                <a14:useLocalDpi xmlns:a14="http://schemas.microsoft.com/office/drawing/2010/main" val="0"/>
              </a:ext>
            </a:extLst>
          </a:blip>
          <a:srcRect b="72326"/>
          <a:stretch/>
        </p:blipFill>
        <p:spPr>
          <a:xfrm>
            <a:off x="2209800" y="1825625"/>
            <a:ext cx="7772400" cy="1168784"/>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87FBA80-9C3F-C8E6-EC4A-8BF318DC6C6D}"/>
                  </a:ext>
                </a:extLst>
              </p14:cNvPr>
              <p14:cNvContentPartPr/>
              <p14:nvPr/>
            </p14:nvContentPartPr>
            <p14:xfrm>
              <a:off x="6941852" y="2688520"/>
              <a:ext cx="689400" cy="22320"/>
            </p14:xfrm>
          </p:contentPart>
        </mc:Choice>
        <mc:Fallback xmlns="">
          <p:pic>
            <p:nvPicPr>
              <p:cNvPr id="12" name="Ink 11">
                <a:extLst>
                  <a:ext uri="{FF2B5EF4-FFF2-40B4-BE49-F238E27FC236}">
                    <a16:creationId xmlns:a16="http://schemas.microsoft.com/office/drawing/2014/main" id="{787FBA80-9C3F-C8E6-EC4A-8BF318DC6C6D}"/>
                  </a:ext>
                </a:extLst>
              </p:cNvPr>
              <p:cNvPicPr/>
              <p:nvPr/>
            </p:nvPicPr>
            <p:blipFill>
              <a:blip r:embed="rId5"/>
              <a:stretch>
                <a:fillRect/>
              </a:stretch>
            </p:blipFill>
            <p:spPr>
              <a:xfrm>
                <a:off x="6887852" y="2580520"/>
                <a:ext cx="797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8439C84-715B-EFD6-5958-8D2DF7DA1118}"/>
                  </a:ext>
                </a:extLst>
              </p14:cNvPr>
              <p14:cNvContentPartPr/>
              <p14:nvPr/>
            </p14:nvContentPartPr>
            <p14:xfrm>
              <a:off x="9066212" y="2587540"/>
              <a:ext cx="698760" cy="224280"/>
            </p14:xfrm>
          </p:contentPart>
        </mc:Choice>
        <mc:Fallback xmlns="">
          <p:pic>
            <p:nvPicPr>
              <p:cNvPr id="13" name="Ink 12">
                <a:extLst>
                  <a:ext uri="{FF2B5EF4-FFF2-40B4-BE49-F238E27FC236}">
                    <a16:creationId xmlns:a16="http://schemas.microsoft.com/office/drawing/2014/main" id="{28439C84-715B-EFD6-5958-8D2DF7DA1118}"/>
                  </a:ext>
                </a:extLst>
              </p:cNvPr>
              <p:cNvPicPr/>
              <p:nvPr/>
            </p:nvPicPr>
            <p:blipFill>
              <a:blip r:embed="rId7"/>
              <a:stretch>
                <a:fillRect/>
              </a:stretch>
            </p:blipFill>
            <p:spPr>
              <a:xfrm>
                <a:off x="9057212" y="2578900"/>
                <a:ext cx="716400" cy="241920"/>
              </a:xfrm>
              <a:prstGeom prst="rect">
                <a:avLst/>
              </a:prstGeom>
            </p:spPr>
          </p:pic>
        </mc:Fallback>
      </mc:AlternateContent>
      <p:sp>
        <p:nvSpPr>
          <p:cNvPr id="23" name="Rectangle 22">
            <a:extLst>
              <a:ext uri="{FF2B5EF4-FFF2-40B4-BE49-F238E27FC236}">
                <a16:creationId xmlns:a16="http://schemas.microsoft.com/office/drawing/2014/main" id="{7EC8F0F6-D4E8-44F5-8CEB-641829EF0CE7}"/>
              </a:ext>
            </a:extLst>
          </p:cNvPr>
          <p:cNvSpPr/>
          <p:nvPr/>
        </p:nvSpPr>
        <p:spPr>
          <a:xfrm>
            <a:off x="3326004" y="4340888"/>
            <a:ext cx="1959429" cy="381838"/>
          </a:xfrm>
          <a:prstGeom prst="rect">
            <a:avLst/>
          </a:prstGeom>
          <a:solidFill>
            <a:srgbClr val="00A0D7">
              <a:alpha val="5000"/>
            </a:srgbClr>
          </a:solidFill>
          <a:ln w="18000">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A0D7"/>
              </a:solidFill>
            </a:endParaRPr>
          </a:p>
        </p:txBody>
      </p:sp>
    </p:spTree>
    <p:extLst>
      <p:ext uri="{BB962C8B-B14F-4D97-AF65-F5344CB8AC3E}">
        <p14:creationId xmlns:p14="http://schemas.microsoft.com/office/powerpoint/2010/main" val="461225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8D6EA-AA8C-F445-2B15-2D8A451281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1913DC-DF09-8E08-D8E6-5CB38B9EEAD2}"/>
              </a:ext>
            </a:extLst>
          </p:cNvPr>
          <p:cNvSpPr>
            <a:spLocks noGrp="1"/>
          </p:cNvSpPr>
          <p:nvPr>
            <p:ph type="title"/>
          </p:nvPr>
        </p:nvSpPr>
        <p:spPr/>
        <p:txBody>
          <a:bodyPr/>
          <a:lstStyle/>
          <a:p>
            <a:r>
              <a:rPr lang="en-US" dirty="0"/>
              <a:t>Neighborhood Racial Transition and Decline</a:t>
            </a:r>
          </a:p>
        </p:txBody>
      </p:sp>
      <p:sp>
        <p:nvSpPr>
          <p:cNvPr id="3" name="Slide Number Placeholder 2">
            <a:extLst>
              <a:ext uri="{FF2B5EF4-FFF2-40B4-BE49-F238E27FC236}">
                <a16:creationId xmlns:a16="http://schemas.microsoft.com/office/drawing/2014/main" id="{DB0BD56C-362A-7C21-C616-29567307FEAA}"/>
              </a:ext>
            </a:extLst>
          </p:cNvPr>
          <p:cNvSpPr>
            <a:spLocks noGrp="1"/>
          </p:cNvSpPr>
          <p:nvPr>
            <p:ph type="sldNum" sz="quarter" idx="12"/>
          </p:nvPr>
        </p:nvSpPr>
        <p:spPr/>
        <p:txBody>
          <a:bodyPr/>
          <a:lstStyle/>
          <a:p>
            <a:fld id="{B473D57C-600B-40A7-AFA9-B4401653E6DC}" type="slidenum">
              <a:rPr lang="en-US" smtClean="0"/>
              <a:t>29</a:t>
            </a:fld>
            <a:endParaRPr lang="en-US"/>
          </a:p>
        </p:txBody>
      </p:sp>
      <p:pic>
        <p:nvPicPr>
          <p:cNvPr id="10" name="Picture 9">
            <a:extLst>
              <a:ext uri="{FF2B5EF4-FFF2-40B4-BE49-F238E27FC236}">
                <a16:creationId xmlns:a16="http://schemas.microsoft.com/office/drawing/2014/main" id="{AD2B7D46-C862-9708-2BD2-7D480D1CC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02" y="1715024"/>
            <a:ext cx="11246395" cy="1243431"/>
          </a:xfrm>
          <a:prstGeom prst="rect">
            <a:avLst/>
          </a:prstGeom>
        </p:spPr>
      </p:pic>
      <p:sp>
        <p:nvSpPr>
          <p:cNvPr id="2" name="Rectangle 1">
            <a:extLst>
              <a:ext uri="{FF2B5EF4-FFF2-40B4-BE49-F238E27FC236}">
                <a16:creationId xmlns:a16="http://schemas.microsoft.com/office/drawing/2014/main" id="{E602567C-4EDE-4698-6F18-26806C6C36B0}"/>
              </a:ext>
            </a:extLst>
          </p:cNvPr>
          <p:cNvSpPr/>
          <p:nvPr/>
        </p:nvSpPr>
        <p:spPr>
          <a:xfrm>
            <a:off x="7597163" y="2481054"/>
            <a:ext cx="757125"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68AF8F47-DD09-2808-2713-F0B829346819}"/>
              </a:ext>
            </a:extLst>
          </p:cNvPr>
          <p:cNvSpPr/>
          <p:nvPr/>
        </p:nvSpPr>
        <p:spPr>
          <a:xfrm>
            <a:off x="10814310" y="2481054"/>
            <a:ext cx="757125"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Content Placeholder 9">
            <a:extLst>
              <a:ext uri="{FF2B5EF4-FFF2-40B4-BE49-F238E27FC236}">
                <a16:creationId xmlns:a16="http://schemas.microsoft.com/office/drawing/2014/main" id="{BB0B65BE-5A3D-4E0A-AF69-40DB69E22216}"/>
              </a:ext>
            </a:extLst>
          </p:cNvPr>
          <p:cNvSpPr txBox="1">
            <a:spLocks/>
          </p:cNvSpPr>
          <p:nvPr/>
        </p:nvSpPr>
        <p:spPr>
          <a:xfrm>
            <a:off x="838200" y="3577213"/>
            <a:ext cx="10345615" cy="25997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rPr>
              <a:t>Significant effects on neighborhoods:</a:t>
            </a:r>
          </a:p>
          <a:p>
            <a:r>
              <a:rPr lang="en-US" dirty="0"/>
              <a:t>Increased Black share, decreased population, decreased income.</a:t>
            </a:r>
          </a:p>
          <a:p>
            <a:r>
              <a:rPr lang="en-US" dirty="0"/>
              <a:t>Total effects incorporating both direct effects on neighborhood QOL and sorting and indirect effects operating through spillovers.</a:t>
            </a:r>
          </a:p>
        </p:txBody>
      </p:sp>
    </p:spTree>
    <p:extLst>
      <p:ext uri="{BB962C8B-B14F-4D97-AF65-F5344CB8AC3E}">
        <p14:creationId xmlns:p14="http://schemas.microsoft.com/office/powerpoint/2010/main" val="276986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A499-7DD3-A96D-1E76-3594FCF470AF}"/>
              </a:ext>
            </a:extLst>
          </p:cNvPr>
          <p:cNvSpPr>
            <a:spLocks noGrp="1"/>
          </p:cNvSpPr>
          <p:nvPr>
            <p:ph type="title"/>
          </p:nvPr>
        </p:nvSpPr>
        <p:spPr/>
        <p:txBody>
          <a:bodyPr/>
          <a:lstStyle/>
          <a:p>
            <a:r>
              <a:rPr lang="en-US" dirty="0">
                <a:solidFill>
                  <a:schemeClr val="accent2"/>
                </a:solidFill>
              </a:rPr>
              <a:t>1960s </a:t>
            </a:r>
            <a:r>
              <a:rPr lang="en-US" dirty="0"/>
              <a:t>Urban Property Insurance Crisis</a:t>
            </a:r>
            <a:endParaRPr lang="en-US" dirty="0">
              <a:solidFill>
                <a:schemeClr val="accent2"/>
              </a:solidFill>
            </a:endParaRPr>
          </a:p>
        </p:txBody>
      </p:sp>
      <p:sp>
        <p:nvSpPr>
          <p:cNvPr id="6" name="Content Placeholder 5">
            <a:extLst>
              <a:ext uri="{FF2B5EF4-FFF2-40B4-BE49-F238E27FC236}">
                <a16:creationId xmlns:a16="http://schemas.microsoft.com/office/drawing/2014/main" id="{F52C36C8-B03A-BDFC-8F47-930F67EFE037}"/>
              </a:ext>
            </a:extLst>
          </p:cNvPr>
          <p:cNvSpPr>
            <a:spLocks noGrp="1"/>
          </p:cNvSpPr>
          <p:nvPr>
            <p:ph sz="half" idx="1"/>
          </p:nvPr>
        </p:nvSpPr>
        <p:spPr/>
        <p:txBody>
          <a:bodyPr>
            <a:noAutofit/>
          </a:bodyPr>
          <a:lstStyle/>
          <a:p>
            <a:pPr marL="0" indent="0">
              <a:buNone/>
            </a:pPr>
            <a:r>
              <a:rPr lang="en-US" sz="2000" b="1" dirty="0">
                <a:solidFill>
                  <a:schemeClr val="accent1"/>
                </a:solidFill>
              </a:rPr>
              <a:t>After WWII, insurers fled US central cities</a:t>
            </a:r>
          </a:p>
          <a:p>
            <a:r>
              <a:rPr lang="en-US" sz="2000" dirty="0"/>
              <a:t>By the </a:t>
            </a:r>
            <a:r>
              <a:rPr lang="en-US" sz="2000" dirty="0">
                <a:solidFill>
                  <a:schemeClr val="accent2"/>
                </a:solidFill>
              </a:rPr>
              <a:t>1960s</a:t>
            </a:r>
            <a:r>
              <a:rPr lang="en-US" sz="2000" dirty="0"/>
              <a:t>, property insurance was expensive, scarce, vulnerable to cancellation.</a:t>
            </a:r>
          </a:p>
        </p:txBody>
      </p:sp>
      <p:sp>
        <p:nvSpPr>
          <p:cNvPr id="9" name="Content Placeholder 8">
            <a:extLst>
              <a:ext uri="{FF2B5EF4-FFF2-40B4-BE49-F238E27FC236}">
                <a16:creationId xmlns:a16="http://schemas.microsoft.com/office/drawing/2014/main" id="{1E673BA6-8251-D0E6-CA14-5D381AD18BF2}"/>
              </a:ext>
            </a:extLst>
          </p:cNvPr>
          <p:cNvSpPr>
            <a:spLocks noGrp="1"/>
          </p:cNvSpPr>
          <p:nvPr>
            <p:ph sz="half" idx="2"/>
          </p:nvPr>
        </p:nvSpPr>
        <p:spPr/>
        <p:txBody>
          <a:bodyPr>
            <a:normAutofit fontScale="85000" lnSpcReduction="10000"/>
          </a:bodyPr>
          <a:lstStyle/>
          <a:p>
            <a:pPr marL="0" indent="0">
              <a:buNone/>
            </a:pPr>
            <a:r>
              <a:rPr lang="en-US" sz="2400" b="1" u="sng" dirty="0">
                <a:solidFill>
                  <a:schemeClr val="accent1"/>
                </a:solidFill>
              </a:rPr>
              <a:t>F</a:t>
            </a:r>
            <a:r>
              <a:rPr lang="en-US" sz="2400" b="1" dirty="0">
                <a:solidFill>
                  <a:schemeClr val="accent1"/>
                </a:solidFill>
              </a:rPr>
              <a:t>air </a:t>
            </a:r>
            <a:r>
              <a:rPr lang="en-US" sz="2400" b="1" u="sng" dirty="0">
                <a:solidFill>
                  <a:schemeClr val="accent1"/>
                </a:solidFill>
              </a:rPr>
              <a:t>A</a:t>
            </a:r>
            <a:r>
              <a:rPr lang="en-US" sz="2400" b="1" dirty="0">
                <a:solidFill>
                  <a:schemeClr val="accent1"/>
                </a:solidFill>
              </a:rPr>
              <a:t>ccess to </a:t>
            </a:r>
            <a:r>
              <a:rPr lang="en-US" sz="2400" b="1" u="sng" dirty="0">
                <a:solidFill>
                  <a:schemeClr val="accent1"/>
                </a:solidFill>
              </a:rPr>
              <a:t>I</a:t>
            </a:r>
            <a:r>
              <a:rPr lang="en-US" sz="2400" b="1" dirty="0">
                <a:solidFill>
                  <a:schemeClr val="accent1"/>
                </a:solidFill>
              </a:rPr>
              <a:t>nsurance </a:t>
            </a:r>
            <a:r>
              <a:rPr lang="en-US" sz="2400" b="1" u="sng" dirty="0">
                <a:solidFill>
                  <a:schemeClr val="accent1"/>
                </a:solidFill>
              </a:rPr>
              <a:t>R</a:t>
            </a:r>
            <a:r>
              <a:rPr lang="en-US" sz="2400" b="1" dirty="0">
                <a:solidFill>
                  <a:schemeClr val="accent1"/>
                </a:solidFill>
              </a:rPr>
              <a:t>equirements </a:t>
            </a:r>
            <a:r>
              <a:rPr lang="en-US" sz="2400" dirty="0">
                <a:solidFill>
                  <a:schemeClr val="accent1"/>
                </a:solidFill>
              </a:rPr>
              <a:t>(</a:t>
            </a:r>
            <a:r>
              <a:rPr lang="en-US" sz="2400" b="1" dirty="0">
                <a:solidFill>
                  <a:schemeClr val="accent1"/>
                </a:solidFill>
              </a:rPr>
              <a:t>FAIR</a:t>
            </a:r>
            <a:r>
              <a:rPr lang="en-US" sz="2400" dirty="0">
                <a:solidFill>
                  <a:schemeClr val="accent1"/>
                </a:solidFill>
              </a:rPr>
              <a:t>)</a:t>
            </a:r>
            <a:endParaRPr lang="en-US" sz="2400" dirty="0"/>
          </a:p>
          <a:p>
            <a:pPr marL="285750" lvl="0" indent="-285750">
              <a:buFont typeface="Arial" panose="020B0604020202020204" pitchFamily="34" charset="0"/>
              <a:buChar char="•"/>
            </a:pPr>
            <a:r>
              <a:rPr lang="en-US" sz="2400" dirty="0"/>
              <a:t>State residual property insurance offered to property owners without private options.</a:t>
            </a:r>
          </a:p>
          <a:p>
            <a:pPr marL="285750" lvl="0" indent="-285750">
              <a:buFont typeface="Arial" panose="020B0604020202020204" pitchFamily="34" charset="0"/>
              <a:buChar char="•"/>
            </a:pPr>
            <a:r>
              <a:rPr lang="en-US" sz="2400" dirty="0"/>
              <a:t>Implemented by 26 States + DC in the </a:t>
            </a:r>
            <a:r>
              <a:rPr lang="en-US" sz="2400" dirty="0">
                <a:solidFill>
                  <a:schemeClr val="accent2"/>
                </a:solidFill>
              </a:rPr>
              <a:t>1960s</a:t>
            </a:r>
            <a:r>
              <a:rPr lang="en-US" sz="2400" dirty="0"/>
              <a:t>.</a:t>
            </a:r>
          </a:p>
          <a:p>
            <a:pPr marL="285750" lvl="0" indent="-285750">
              <a:buFont typeface="Arial" panose="020B0604020202020204" pitchFamily="34" charset="0"/>
              <a:buChar char="•"/>
            </a:pPr>
            <a:r>
              <a:rPr lang="en-US" sz="2400" dirty="0"/>
              <a:t>Problematic features:</a:t>
            </a:r>
          </a:p>
          <a:p>
            <a:pPr marL="742950" lvl="1" indent="-285750">
              <a:buFont typeface="Arial" panose="020B0604020202020204" pitchFamily="34" charset="0"/>
              <a:buChar char="•"/>
            </a:pPr>
            <a:r>
              <a:rPr lang="en-US" sz="2400" dirty="0"/>
              <a:t>Prohibited use of environmental or neighborhood factors in underwriting.</a:t>
            </a:r>
          </a:p>
          <a:p>
            <a:pPr marL="742950" lvl="1" indent="-285750">
              <a:buFont typeface="Arial" panose="020B0604020202020204" pitchFamily="34" charset="0"/>
              <a:buChar char="•"/>
            </a:pPr>
            <a:r>
              <a:rPr lang="en-US" sz="2400" dirty="0"/>
              <a:t>Mandatory insurer participation in loss pools diluted underwriting incentives.</a:t>
            </a:r>
          </a:p>
          <a:p>
            <a:pPr marL="742950" lvl="1" indent="-285750">
              <a:buFont typeface="Arial" panose="020B0604020202020204" pitchFamily="34" charset="0"/>
              <a:buChar char="•"/>
            </a:pPr>
            <a:r>
              <a:rPr lang="en-US" sz="2400" dirty="0"/>
              <a:t>Payouts far exceeded market values in declining neighborhoods.</a:t>
            </a:r>
          </a:p>
          <a:p>
            <a:pPr marL="285750" lvl="0" indent="-285750">
              <a:buFont typeface="Arial" panose="020B0604020202020204" pitchFamily="34" charset="0"/>
              <a:buChar char="•"/>
            </a:pPr>
            <a:r>
              <a:rPr lang="en-US" sz="2400" dirty="0"/>
              <a:t>Some blamed FAIR for 1970s arson wave. Others blamed disinvestment in public fire protection.</a:t>
            </a:r>
          </a:p>
        </p:txBody>
      </p:sp>
      <p:sp>
        <p:nvSpPr>
          <p:cNvPr id="8" name="Slide Number Placeholder 7">
            <a:extLst>
              <a:ext uri="{FF2B5EF4-FFF2-40B4-BE49-F238E27FC236}">
                <a16:creationId xmlns:a16="http://schemas.microsoft.com/office/drawing/2014/main" id="{AE26576C-F73D-A130-7D64-84582DB6D5AA}"/>
              </a:ext>
            </a:extLst>
          </p:cNvPr>
          <p:cNvSpPr>
            <a:spLocks noGrp="1"/>
          </p:cNvSpPr>
          <p:nvPr>
            <p:ph type="sldNum" sz="quarter" idx="12"/>
          </p:nvPr>
        </p:nvSpPr>
        <p:spPr/>
        <p:txBody>
          <a:bodyPr/>
          <a:lstStyle/>
          <a:p>
            <a:fld id="{B473D57C-600B-40A7-AFA9-B4401653E6DC}" type="slidenum">
              <a:rPr lang="en-US" smtClean="0"/>
              <a:t>3</a:t>
            </a:fld>
            <a:endParaRPr lang="en-US" dirty="0"/>
          </a:p>
        </p:txBody>
      </p:sp>
      <p:sp>
        <p:nvSpPr>
          <p:cNvPr id="4" name="TextBox 3">
            <a:extLst>
              <a:ext uri="{FF2B5EF4-FFF2-40B4-BE49-F238E27FC236}">
                <a16:creationId xmlns:a16="http://schemas.microsoft.com/office/drawing/2014/main" id="{545272FC-91E4-C485-F477-18B7DADCD01F}"/>
              </a:ext>
            </a:extLst>
          </p:cNvPr>
          <p:cNvSpPr txBox="1"/>
          <p:nvPr/>
        </p:nvSpPr>
        <p:spPr>
          <a:xfrm>
            <a:off x="1368358" y="4854810"/>
            <a:ext cx="1678890" cy="584775"/>
          </a:xfrm>
          <a:prstGeom prst="rect">
            <a:avLst/>
          </a:prstGeom>
          <a:noFill/>
        </p:spPr>
        <p:txBody>
          <a:bodyPr wrap="square">
            <a:spAutoFit/>
          </a:bodyPr>
          <a:lstStyle/>
          <a:p>
            <a:pPr algn="l" fontAlgn="base"/>
            <a:r>
              <a:rPr lang="en-US" sz="1600" i="1" dirty="0">
                <a:solidFill>
                  <a:srgbClr val="C00000"/>
                </a:solidFill>
                <a:effectLst/>
                <a:latin typeface="Times New Roman" panose="02020603050405020304" pitchFamily="18" charset="0"/>
                <a:cs typeface="Times New Roman" panose="02020603050405020304" pitchFamily="18" charset="0"/>
              </a:rPr>
              <a:t>New York Times, Aug 15, 1967</a:t>
            </a:r>
          </a:p>
        </p:txBody>
      </p:sp>
      <p:pic>
        <p:nvPicPr>
          <p:cNvPr id="3" name="Picture 2">
            <a:extLst>
              <a:ext uri="{FF2B5EF4-FFF2-40B4-BE49-F238E27FC236}">
                <a16:creationId xmlns:a16="http://schemas.microsoft.com/office/drawing/2014/main" id="{54E19031-8AEE-F7F7-8CD1-FA4FC99C99CB}"/>
              </a:ext>
            </a:extLst>
          </p:cNvPr>
          <p:cNvPicPr>
            <a:picLocks noChangeAspect="1"/>
          </p:cNvPicPr>
          <p:nvPr/>
        </p:nvPicPr>
        <p:blipFill>
          <a:blip r:embed="rId3"/>
          <a:stretch>
            <a:fillRect/>
          </a:stretch>
        </p:blipFill>
        <p:spPr>
          <a:xfrm>
            <a:off x="662645" y="5669547"/>
            <a:ext cx="3090317" cy="551110"/>
          </a:xfrm>
          <a:prstGeom prst="rect">
            <a:avLst/>
          </a:prstGeom>
        </p:spPr>
      </p:pic>
      <p:sp>
        <p:nvSpPr>
          <p:cNvPr id="5" name="TextBox 4">
            <a:extLst>
              <a:ext uri="{FF2B5EF4-FFF2-40B4-BE49-F238E27FC236}">
                <a16:creationId xmlns:a16="http://schemas.microsoft.com/office/drawing/2014/main" id="{BD9B34A2-3F30-5C75-8C90-37C605B14616}"/>
              </a:ext>
            </a:extLst>
          </p:cNvPr>
          <p:cNvSpPr txBox="1"/>
          <p:nvPr/>
        </p:nvSpPr>
        <p:spPr>
          <a:xfrm>
            <a:off x="3752962" y="5635882"/>
            <a:ext cx="2184012" cy="584775"/>
          </a:xfrm>
          <a:prstGeom prst="rect">
            <a:avLst/>
          </a:prstGeom>
          <a:noFill/>
        </p:spPr>
        <p:txBody>
          <a:bodyPr wrap="square" rtlCol="0">
            <a:spAutoFit/>
          </a:bodyPr>
          <a:lstStyle/>
          <a:p>
            <a:pPr algn="just"/>
            <a:r>
              <a:rPr lang="en-US" sz="1600" i="1" u="none" strike="noStrike" dirty="0">
                <a:solidFill>
                  <a:srgbClr val="333333"/>
                </a:solidFill>
                <a:effectLst/>
                <a:latin typeface="Helvetica Neue" panose="02000503000000020004" pitchFamily="2" charset="0"/>
              </a:rPr>
              <a:t>Columbia Missourian</a:t>
            </a:r>
            <a:r>
              <a:rPr lang="en-US" sz="1600" i="0" u="none" strike="noStrike" dirty="0">
                <a:solidFill>
                  <a:srgbClr val="333333"/>
                </a:solidFill>
                <a:effectLst/>
                <a:latin typeface="Helvetica Neue" panose="02000503000000020004" pitchFamily="2" charset="0"/>
              </a:rPr>
              <a:t>, April 17, 1968</a:t>
            </a:r>
          </a:p>
        </p:txBody>
      </p:sp>
      <p:pic>
        <p:nvPicPr>
          <p:cNvPr id="7" name="Picture 6" descr="A newspaper article with text&#10;&#10;Description automatically generated">
            <a:extLst>
              <a:ext uri="{FF2B5EF4-FFF2-40B4-BE49-F238E27FC236}">
                <a16:creationId xmlns:a16="http://schemas.microsoft.com/office/drawing/2014/main" id="{8333BC1D-1D45-3C17-684A-A832B8CFF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783" y="2927910"/>
            <a:ext cx="2999235" cy="2511675"/>
          </a:xfrm>
          <a:prstGeom prst="rect">
            <a:avLst/>
          </a:prstGeom>
        </p:spPr>
      </p:pic>
    </p:spTree>
    <p:extLst>
      <p:ext uri="{BB962C8B-B14F-4D97-AF65-F5344CB8AC3E}">
        <p14:creationId xmlns:p14="http://schemas.microsoft.com/office/powerpoint/2010/main" val="13137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FD59-2F04-8A72-7506-D4D5F7AD0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A9E10-68F1-9662-E860-6F641625876E}"/>
              </a:ext>
            </a:extLst>
          </p:cNvPr>
          <p:cNvSpPr>
            <a:spLocks noGrp="1"/>
          </p:cNvSpPr>
          <p:nvPr>
            <p:ph type="title"/>
          </p:nvPr>
        </p:nvSpPr>
        <p:spPr/>
        <p:txBody>
          <a:bodyPr/>
          <a:lstStyle/>
          <a:p>
            <a:r>
              <a:rPr lang="en-US" b="0" dirty="0"/>
              <a:t>Suggestive Evidence from City-Level Fires</a:t>
            </a:r>
          </a:p>
        </p:txBody>
      </p:sp>
      <p:sp>
        <p:nvSpPr>
          <p:cNvPr id="3" name="Content Placeholder 2">
            <a:extLst>
              <a:ext uri="{FF2B5EF4-FFF2-40B4-BE49-F238E27FC236}">
                <a16:creationId xmlns:a16="http://schemas.microsoft.com/office/drawing/2014/main" id="{6179BD6F-9C1F-E794-D96E-4DF0D24B52E1}"/>
              </a:ext>
            </a:extLst>
          </p:cNvPr>
          <p:cNvSpPr>
            <a:spLocks noGrp="1"/>
          </p:cNvSpPr>
          <p:nvPr>
            <p:ph idx="1"/>
          </p:nvPr>
        </p:nvSpPr>
        <p:spPr>
          <a:xfrm>
            <a:off x="838200" y="1690688"/>
            <a:ext cx="10515600" cy="4351338"/>
          </a:xfrm>
        </p:spPr>
        <p:txBody>
          <a:bodyPr>
            <a:noAutofit/>
          </a:bodyPr>
          <a:lstStyle/>
          <a:p>
            <a:pPr marL="0" indent="0">
              <a:buNone/>
            </a:pPr>
            <a:r>
              <a:rPr lang="en-US" sz="2200" b="1" dirty="0">
                <a:solidFill>
                  <a:schemeClr val="accent1"/>
                </a:solidFill>
              </a:rPr>
              <a:t>Building fires</a:t>
            </a:r>
          </a:p>
          <a:p>
            <a:r>
              <a:rPr lang="en-US" sz="2200" dirty="0"/>
              <a:t>We hand-annotated annual city-level building fire surveys 1938-1978. NFIRS 1980-1988.</a:t>
            </a:r>
          </a:p>
          <a:p>
            <a:pPr marL="0" indent="0">
              <a:buNone/>
            </a:pPr>
            <a:endParaRPr lang="en-US" sz="2200" b="1" dirty="0">
              <a:solidFill>
                <a:schemeClr val="accent1"/>
              </a:solidFill>
            </a:endParaRPr>
          </a:p>
          <a:p>
            <a:pPr marL="0" indent="0">
              <a:buNone/>
            </a:pPr>
            <a:r>
              <a:rPr lang="en-US" sz="2200" b="1" dirty="0">
                <a:solidFill>
                  <a:schemeClr val="accent1"/>
                </a:solidFill>
              </a:rPr>
              <a:t>Regression of fires in 43 FAIR non-FAIR cities:</a:t>
            </a:r>
          </a:p>
          <a:p>
            <a:endParaRPr lang="en-US" sz="2200" dirty="0"/>
          </a:p>
          <a:p>
            <a:endParaRPr lang="en-US" sz="2200" dirty="0"/>
          </a:p>
          <a:p>
            <a:pPr marL="0" indent="0">
              <a:buNone/>
            </a:pPr>
            <a:r>
              <a:rPr lang="en-US" sz="2200" b="1" dirty="0">
                <a:solidFill>
                  <a:schemeClr val="accent1"/>
                </a:solidFill>
              </a:rPr>
              <a:t>Results</a:t>
            </a:r>
            <a:r>
              <a:rPr lang="en-US" sz="2200" dirty="0"/>
              <a:t> </a:t>
            </a:r>
          </a:p>
          <a:p>
            <a:pPr lvl="1"/>
            <a:r>
              <a:rPr lang="en-US" sz="2200" dirty="0"/>
              <a:t>DD estimate: 32% more building fires in early-FAIR states after 1968. </a:t>
            </a:r>
          </a:p>
          <a:p>
            <a:pPr lvl="1"/>
            <a:r>
              <a:rPr lang="en-US" sz="2200" dirty="0"/>
              <a:t>This result is mainly driven by 1968-1980 period, post-1980 magnitude is roughly half the size and not statistically different from zero</a:t>
            </a:r>
          </a:p>
          <a:p>
            <a:pPr lvl="1"/>
            <a:r>
              <a:rPr lang="en-US" sz="2200" dirty="0"/>
              <a:t>Pre-trends look good, small magnitude and not statistically significant</a:t>
            </a:r>
          </a:p>
          <a:p>
            <a:pPr lvl="1"/>
            <a:r>
              <a:rPr lang="en-US" sz="2200" dirty="0"/>
              <a:t>Back-of-the-envelope calculation: 200-300 building fires per tract per decade</a:t>
            </a:r>
          </a:p>
          <a:p>
            <a:pPr marL="0" indent="0">
              <a:buNone/>
            </a:pPr>
            <a:endParaRPr lang="en-US" sz="2200" dirty="0"/>
          </a:p>
          <a:p>
            <a:endParaRPr lang="en-US" sz="2200" dirty="0"/>
          </a:p>
        </p:txBody>
      </p:sp>
      <p:sp>
        <p:nvSpPr>
          <p:cNvPr id="4" name="Slide Number Placeholder 3">
            <a:extLst>
              <a:ext uri="{FF2B5EF4-FFF2-40B4-BE49-F238E27FC236}">
                <a16:creationId xmlns:a16="http://schemas.microsoft.com/office/drawing/2014/main" id="{CA02EFD6-2C62-EBE5-5C6E-BCFCE99910C2}"/>
              </a:ext>
            </a:extLst>
          </p:cNvPr>
          <p:cNvSpPr>
            <a:spLocks noGrp="1"/>
          </p:cNvSpPr>
          <p:nvPr>
            <p:ph type="sldNum" sz="quarter" idx="12"/>
          </p:nvPr>
        </p:nvSpPr>
        <p:spPr/>
        <p:txBody>
          <a:bodyPr/>
          <a:lstStyle/>
          <a:p>
            <a:fld id="{B473D57C-600B-40A7-AFA9-B4401653E6DC}" type="slidenum">
              <a:rPr lang="en-US" smtClean="0"/>
              <a:t>30</a:t>
            </a:fld>
            <a:endParaRPr lang="en-US"/>
          </a:p>
        </p:txBody>
      </p:sp>
      <p:pic>
        <p:nvPicPr>
          <p:cNvPr id="5" name="Picture 4">
            <a:extLst>
              <a:ext uri="{FF2B5EF4-FFF2-40B4-BE49-F238E27FC236}">
                <a16:creationId xmlns:a16="http://schemas.microsoft.com/office/drawing/2014/main" id="{7CB10116-25E2-B7EC-70C5-FAED96C89948}"/>
              </a:ext>
            </a:extLst>
          </p:cNvPr>
          <p:cNvPicPr>
            <a:picLocks noChangeAspect="1"/>
          </p:cNvPicPr>
          <p:nvPr/>
        </p:nvPicPr>
        <p:blipFill>
          <a:blip r:embed="rId3"/>
          <a:stretch>
            <a:fillRect/>
          </a:stretch>
        </p:blipFill>
        <p:spPr>
          <a:xfrm>
            <a:off x="2696000" y="3569203"/>
            <a:ext cx="6800000" cy="752381"/>
          </a:xfrm>
          <a:prstGeom prst="rect">
            <a:avLst/>
          </a:prstGeom>
        </p:spPr>
      </p:pic>
    </p:spTree>
    <p:extLst>
      <p:ext uri="{BB962C8B-B14F-4D97-AF65-F5344CB8AC3E}">
        <p14:creationId xmlns:p14="http://schemas.microsoft.com/office/powerpoint/2010/main" val="96442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8F6A-9DF0-19C0-9715-66E7FB07B867}"/>
              </a:ext>
            </a:extLst>
          </p:cNvPr>
          <p:cNvSpPr>
            <a:spLocks noGrp="1"/>
          </p:cNvSpPr>
          <p:nvPr>
            <p:ph type="title"/>
          </p:nvPr>
        </p:nvSpPr>
        <p:spPr/>
        <p:txBody>
          <a:bodyPr/>
          <a:lstStyle/>
          <a:p>
            <a:r>
              <a:rPr lang="en-US" b="0" dirty="0"/>
              <a:t>Other Results and Robustness</a:t>
            </a:r>
          </a:p>
        </p:txBody>
      </p:sp>
      <p:sp>
        <p:nvSpPr>
          <p:cNvPr id="3" name="Content Placeholder 2">
            <a:extLst>
              <a:ext uri="{FF2B5EF4-FFF2-40B4-BE49-F238E27FC236}">
                <a16:creationId xmlns:a16="http://schemas.microsoft.com/office/drawing/2014/main" id="{08FF2701-A2BD-65FC-78D1-A9D79CB4F3CA}"/>
              </a:ext>
            </a:extLst>
          </p:cNvPr>
          <p:cNvSpPr>
            <a:spLocks noGrp="1"/>
          </p:cNvSpPr>
          <p:nvPr>
            <p:ph idx="1"/>
          </p:nvPr>
        </p:nvSpPr>
        <p:spPr/>
        <p:txBody>
          <a:bodyPr>
            <a:normAutofit/>
          </a:bodyPr>
          <a:lstStyle/>
          <a:p>
            <a:pPr marL="0" indent="0">
              <a:buNone/>
            </a:pPr>
            <a:r>
              <a:rPr lang="en-US" sz="2200" b="1" dirty="0">
                <a:solidFill>
                  <a:schemeClr val="accent1"/>
                </a:solidFill>
              </a:rPr>
              <a:t>Pre-trends analysis</a:t>
            </a:r>
          </a:p>
          <a:p>
            <a:r>
              <a:rPr lang="en-US" sz="2200" dirty="0"/>
              <a:t>1950-60 trends in 11 factors and 1940-50 trends for available subsample. </a:t>
            </a:r>
          </a:p>
          <a:p>
            <a:endParaRPr lang="en-US" sz="2200" dirty="0"/>
          </a:p>
          <a:p>
            <a:pPr marL="0" indent="0">
              <a:buNone/>
            </a:pPr>
            <a:r>
              <a:rPr lang="en-US" sz="2200" b="1" dirty="0">
                <a:solidFill>
                  <a:schemeClr val="accent1"/>
                </a:solidFill>
              </a:rPr>
              <a:t>Robustness</a:t>
            </a:r>
          </a:p>
          <a:p>
            <a:r>
              <a:rPr lang="en-US" sz="2200" dirty="0"/>
              <a:t>Different definitions of treatment.</a:t>
            </a:r>
          </a:p>
          <a:p>
            <a:r>
              <a:rPr lang="en-US" sz="2200" dirty="0"/>
              <a:t>Validation using 1977 FIA survey of FAIR plans.</a:t>
            </a:r>
          </a:p>
          <a:p>
            <a:r>
              <a:rPr lang="en-US" sz="2200" dirty="0"/>
              <a:t>Sensitivity to outlier cities.</a:t>
            </a:r>
          </a:p>
          <a:p>
            <a:endParaRPr lang="en-US" dirty="0"/>
          </a:p>
        </p:txBody>
      </p:sp>
      <p:sp>
        <p:nvSpPr>
          <p:cNvPr id="4" name="Slide Number Placeholder 3">
            <a:extLst>
              <a:ext uri="{FF2B5EF4-FFF2-40B4-BE49-F238E27FC236}">
                <a16:creationId xmlns:a16="http://schemas.microsoft.com/office/drawing/2014/main" id="{B557096A-133D-6CAD-A8A3-8108DA2E1FA5}"/>
              </a:ext>
            </a:extLst>
          </p:cNvPr>
          <p:cNvSpPr>
            <a:spLocks noGrp="1"/>
          </p:cNvSpPr>
          <p:nvPr>
            <p:ph type="sldNum" sz="quarter" idx="12"/>
          </p:nvPr>
        </p:nvSpPr>
        <p:spPr/>
        <p:txBody>
          <a:bodyPr/>
          <a:lstStyle/>
          <a:p>
            <a:fld id="{B473D57C-600B-40A7-AFA9-B4401653E6DC}" type="slidenum">
              <a:rPr lang="en-US" smtClean="0"/>
              <a:t>31</a:t>
            </a:fld>
            <a:endParaRPr lang="en-US"/>
          </a:p>
        </p:txBody>
      </p:sp>
    </p:spTree>
    <p:extLst>
      <p:ext uri="{BB962C8B-B14F-4D97-AF65-F5344CB8AC3E}">
        <p14:creationId xmlns:p14="http://schemas.microsoft.com/office/powerpoint/2010/main" val="1104949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305D09-1C98-851F-3BF4-0869C4EB36B1}"/>
              </a:ext>
            </a:extLst>
          </p:cNvPr>
          <p:cNvSpPr>
            <a:spLocks noGrp="1"/>
          </p:cNvSpPr>
          <p:nvPr>
            <p:ph type="sldNum" sz="quarter" idx="12"/>
          </p:nvPr>
        </p:nvSpPr>
        <p:spPr>
          <a:xfrm>
            <a:off x="11704320" y="6455664"/>
            <a:ext cx="448056" cy="365125"/>
          </a:xfrm>
        </p:spPr>
        <p:txBody>
          <a:bodyPr>
            <a:normAutofit/>
          </a:bodyPr>
          <a:lstStyle/>
          <a:p>
            <a:pPr>
              <a:spcAft>
                <a:spcPts val="600"/>
              </a:spcAft>
            </a:pPr>
            <a:fld id="{B473D57C-600B-40A7-AFA9-B4401653E6DC}" type="slidenum">
              <a:rPr lang="en-US" sz="1100">
                <a:solidFill>
                  <a:schemeClr val="tx1">
                    <a:lumMod val="50000"/>
                    <a:lumOff val="50000"/>
                  </a:schemeClr>
                </a:solidFill>
              </a:rPr>
              <a:pPr>
                <a:spcAft>
                  <a:spcPts val="600"/>
                </a:spcAft>
              </a:pPr>
              <a:t>32</a:t>
            </a:fld>
            <a:endParaRPr lang="en-US" sz="1100">
              <a:solidFill>
                <a:schemeClr val="tx1">
                  <a:lumMod val="50000"/>
                  <a:lumOff val="50000"/>
                </a:schemeClr>
              </a:solidFill>
            </a:endParaRPr>
          </a:p>
        </p:txBody>
      </p:sp>
      <p:grpSp>
        <p:nvGrpSpPr>
          <p:cNvPr id="2" name="Group 1">
            <a:extLst>
              <a:ext uri="{FF2B5EF4-FFF2-40B4-BE49-F238E27FC236}">
                <a16:creationId xmlns:a16="http://schemas.microsoft.com/office/drawing/2014/main" id="{4806D293-17D1-1744-F0B2-72C5931E7177}"/>
              </a:ext>
            </a:extLst>
          </p:cNvPr>
          <p:cNvGrpSpPr/>
          <p:nvPr/>
        </p:nvGrpSpPr>
        <p:grpSpPr>
          <a:xfrm>
            <a:off x="645638" y="2383636"/>
            <a:ext cx="10924663" cy="3650690"/>
            <a:chOff x="645638" y="2383636"/>
            <a:chExt cx="10924663" cy="3650690"/>
          </a:xfrm>
        </p:grpSpPr>
        <p:sp>
          <p:nvSpPr>
            <p:cNvPr id="3" name="Rectangle 2" descr="House">
              <a:extLst>
                <a:ext uri="{FF2B5EF4-FFF2-40B4-BE49-F238E27FC236}">
                  <a16:creationId xmlns:a16="http://schemas.microsoft.com/office/drawing/2014/main" id="{B0E894F7-26AF-CF51-9F07-5C3DE77D3D55}"/>
                </a:ext>
              </a:extLst>
            </p:cNvPr>
            <p:cNvSpPr/>
            <p:nvPr/>
          </p:nvSpPr>
          <p:spPr>
            <a:xfrm>
              <a:off x="1705493" y="2383636"/>
              <a:ext cx="1141382" cy="114138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5" name="Freeform 4">
              <a:extLst>
                <a:ext uri="{FF2B5EF4-FFF2-40B4-BE49-F238E27FC236}">
                  <a16:creationId xmlns:a16="http://schemas.microsoft.com/office/drawing/2014/main" id="{94B67549-B7A8-0298-9967-F7C16A199BF9}"/>
                </a:ext>
              </a:extLst>
            </p:cNvPr>
            <p:cNvSpPr/>
            <p:nvPr/>
          </p:nvSpPr>
          <p:spPr>
            <a:xfrm>
              <a:off x="645638" y="3681999"/>
              <a:ext cx="3261093" cy="489164"/>
            </a:xfrm>
            <a:custGeom>
              <a:avLst/>
              <a:gdLst>
                <a:gd name="connsiteX0" fmla="*/ 0 w 3261093"/>
                <a:gd name="connsiteY0" fmla="*/ 0 h 489164"/>
                <a:gd name="connsiteX1" fmla="*/ 3261093 w 3261093"/>
                <a:gd name="connsiteY1" fmla="*/ 0 h 489164"/>
                <a:gd name="connsiteX2" fmla="*/ 3261093 w 3261093"/>
                <a:gd name="connsiteY2" fmla="*/ 489164 h 489164"/>
                <a:gd name="connsiteX3" fmla="*/ 0 w 3261093"/>
                <a:gd name="connsiteY3" fmla="*/ 489164 h 489164"/>
                <a:gd name="connsiteX4" fmla="*/ 0 w 3261093"/>
                <a:gd name="connsiteY4" fmla="*/ 0 h 48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489164">
                  <a:moveTo>
                    <a:pt x="0" y="0"/>
                  </a:moveTo>
                  <a:lnTo>
                    <a:pt x="3261093" y="0"/>
                  </a:lnTo>
                  <a:lnTo>
                    <a:pt x="3261093" y="489164"/>
                  </a:lnTo>
                  <a:lnTo>
                    <a:pt x="0" y="48916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dirty="0">
                  <a:solidFill>
                    <a:schemeClr val="accent1"/>
                  </a:solidFill>
                </a:rPr>
                <a:t>Housing disinvestment</a:t>
              </a:r>
            </a:p>
          </p:txBody>
        </p:sp>
        <p:sp>
          <p:nvSpPr>
            <p:cNvPr id="8" name="Freeform 7">
              <a:extLst>
                <a:ext uri="{FF2B5EF4-FFF2-40B4-BE49-F238E27FC236}">
                  <a16:creationId xmlns:a16="http://schemas.microsoft.com/office/drawing/2014/main" id="{6CC95F4C-EA2C-D1C8-D3B0-22296694C77F}"/>
                </a:ext>
              </a:extLst>
            </p:cNvPr>
            <p:cNvSpPr/>
            <p:nvPr/>
          </p:nvSpPr>
          <p:spPr>
            <a:xfrm>
              <a:off x="645638" y="4244177"/>
              <a:ext cx="3261093" cy="1790149"/>
            </a:xfrm>
            <a:custGeom>
              <a:avLst/>
              <a:gdLst>
                <a:gd name="connsiteX0" fmla="*/ 0 w 3261093"/>
                <a:gd name="connsiteY0" fmla="*/ 0 h 1790149"/>
                <a:gd name="connsiteX1" fmla="*/ 3261093 w 3261093"/>
                <a:gd name="connsiteY1" fmla="*/ 0 h 1790149"/>
                <a:gd name="connsiteX2" fmla="*/ 3261093 w 3261093"/>
                <a:gd name="connsiteY2" fmla="*/ 1790149 h 1790149"/>
                <a:gd name="connsiteX3" fmla="*/ 0 w 3261093"/>
                <a:gd name="connsiteY3" fmla="*/ 1790149 h 1790149"/>
                <a:gd name="connsiteX4" fmla="*/ 0 w 3261093"/>
                <a:gd name="connsiteY4" fmla="*/ 0 h 1790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1790149">
                  <a:moveTo>
                    <a:pt x="0" y="0"/>
                  </a:moveTo>
                  <a:lnTo>
                    <a:pt x="3261093" y="0"/>
                  </a:lnTo>
                  <a:lnTo>
                    <a:pt x="3261093" y="1790149"/>
                  </a:lnTo>
                  <a:lnTo>
                    <a:pt x="0" y="179014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t>1960s FAIR plans led to </a:t>
              </a:r>
              <a:r>
                <a:rPr lang="en-US" sz="2000" b="1" kern="1200" dirty="0"/>
                <a:t>disinvestment in housing.</a:t>
              </a:r>
              <a:endParaRPr lang="en-US" sz="2000" kern="1200" dirty="0"/>
            </a:p>
          </p:txBody>
        </p:sp>
        <p:sp>
          <p:nvSpPr>
            <p:cNvPr id="9" name="Rectangle 8" descr="Suburban scene">
              <a:extLst>
                <a:ext uri="{FF2B5EF4-FFF2-40B4-BE49-F238E27FC236}">
                  <a16:creationId xmlns:a16="http://schemas.microsoft.com/office/drawing/2014/main" id="{CD73E97B-5ACD-9D0B-2807-F4B9B4272188}"/>
                </a:ext>
              </a:extLst>
            </p:cNvPr>
            <p:cNvSpPr/>
            <p:nvPr/>
          </p:nvSpPr>
          <p:spPr>
            <a:xfrm>
              <a:off x="5537279" y="2383636"/>
              <a:ext cx="1141382" cy="114138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10" name="Freeform 9">
              <a:extLst>
                <a:ext uri="{FF2B5EF4-FFF2-40B4-BE49-F238E27FC236}">
                  <a16:creationId xmlns:a16="http://schemas.microsoft.com/office/drawing/2014/main" id="{6BC53755-88EE-35F5-30E2-F8398FB8AF56}"/>
                </a:ext>
              </a:extLst>
            </p:cNvPr>
            <p:cNvSpPr/>
            <p:nvPr/>
          </p:nvSpPr>
          <p:spPr>
            <a:xfrm>
              <a:off x="4477423" y="3681999"/>
              <a:ext cx="3261093" cy="489164"/>
            </a:xfrm>
            <a:custGeom>
              <a:avLst/>
              <a:gdLst>
                <a:gd name="connsiteX0" fmla="*/ 0 w 3261093"/>
                <a:gd name="connsiteY0" fmla="*/ 0 h 489164"/>
                <a:gd name="connsiteX1" fmla="*/ 3261093 w 3261093"/>
                <a:gd name="connsiteY1" fmla="*/ 0 h 489164"/>
                <a:gd name="connsiteX2" fmla="*/ 3261093 w 3261093"/>
                <a:gd name="connsiteY2" fmla="*/ 489164 h 489164"/>
                <a:gd name="connsiteX3" fmla="*/ 0 w 3261093"/>
                <a:gd name="connsiteY3" fmla="*/ 489164 h 489164"/>
                <a:gd name="connsiteX4" fmla="*/ 0 w 3261093"/>
                <a:gd name="connsiteY4" fmla="*/ 0 h 48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489164">
                  <a:moveTo>
                    <a:pt x="0" y="0"/>
                  </a:moveTo>
                  <a:lnTo>
                    <a:pt x="3261093" y="0"/>
                  </a:lnTo>
                  <a:lnTo>
                    <a:pt x="3261093" y="489164"/>
                  </a:lnTo>
                  <a:lnTo>
                    <a:pt x="0" y="48916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dirty="0">
                  <a:solidFill>
                    <a:schemeClr val="accent1"/>
                  </a:solidFill>
                </a:rPr>
                <a:t>Neighborhood change </a:t>
              </a:r>
            </a:p>
          </p:txBody>
        </p:sp>
        <p:sp>
          <p:nvSpPr>
            <p:cNvPr id="11" name="Freeform 10">
              <a:extLst>
                <a:ext uri="{FF2B5EF4-FFF2-40B4-BE49-F238E27FC236}">
                  <a16:creationId xmlns:a16="http://schemas.microsoft.com/office/drawing/2014/main" id="{82F35038-8AB6-15A1-BA0E-A2EE36073B8B}"/>
                </a:ext>
              </a:extLst>
            </p:cNvPr>
            <p:cNvSpPr/>
            <p:nvPr/>
          </p:nvSpPr>
          <p:spPr>
            <a:xfrm>
              <a:off x="4477423" y="4244177"/>
              <a:ext cx="3261093" cy="1790149"/>
            </a:xfrm>
            <a:custGeom>
              <a:avLst/>
              <a:gdLst>
                <a:gd name="connsiteX0" fmla="*/ 0 w 3261093"/>
                <a:gd name="connsiteY0" fmla="*/ 0 h 1790149"/>
                <a:gd name="connsiteX1" fmla="*/ 3261093 w 3261093"/>
                <a:gd name="connsiteY1" fmla="*/ 0 h 1790149"/>
                <a:gd name="connsiteX2" fmla="*/ 3261093 w 3261093"/>
                <a:gd name="connsiteY2" fmla="*/ 1790149 h 1790149"/>
                <a:gd name="connsiteX3" fmla="*/ 0 w 3261093"/>
                <a:gd name="connsiteY3" fmla="*/ 1790149 h 1790149"/>
                <a:gd name="connsiteX4" fmla="*/ 0 w 3261093"/>
                <a:gd name="connsiteY4" fmla="*/ 0 h 1790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1790149">
                  <a:moveTo>
                    <a:pt x="0" y="0"/>
                  </a:moveTo>
                  <a:lnTo>
                    <a:pt x="3261093" y="0"/>
                  </a:lnTo>
                  <a:lnTo>
                    <a:pt x="3261093" y="1790149"/>
                  </a:lnTo>
                  <a:lnTo>
                    <a:pt x="0" y="179014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FAIR plans also accelerated neighborhood racial transitions and declines in population and income.</a:t>
              </a:r>
            </a:p>
          </p:txBody>
        </p:sp>
        <p:sp>
          <p:nvSpPr>
            <p:cNvPr id="12" name="Rectangle 11" descr="Firefighter">
              <a:extLst>
                <a:ext uri="{FF2B5EF4-FFF2-40B4-BE49-F238E27FC236}">
                  <a16:creationId xmlns:a16="http://schemas.microsoft.com/office/drawing/2014/main" id="{3FF07F48-35B6-20DF-34D4-B19EEE680FE1}"/>
                </a:ext>
              </a:extLst>
            </p:cNvPr>
            <p:cNvSpPr/>
            <p:nvPr/>
          </p:nvSpPr>
          <p:spPr>
            <a:xfrm>
              <a:off x="9369064" y="2383636"/>
              <a:ext cx="1141382" cy="114138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13" name="Freeform 12">
              <a:extLst>
                <a:ext uri="{FF2B5EF4-FFF2-40B4-BE49-F238E27FC236}">
                  <a16:creationId xmlns:a16="http://schemas.microsoft.com/office/drawing/2014/main" id="{469C8F0C-2325-91C1-60F3-CFBB6E0B32E1}"/>
                </a:ext>
              </a:extLst>
            </p:cNvPr>
            <p:cNvSpPr/>
            <p:nvPr/>
          </p:nvSpPr>
          <p:spPr>
            <a:xfrm>
              <a:off x="8309208" y="3681999"/>
              <a:ext cx="3261093" cy="489164"/>
            </a:xfrm>
            <a:custGeom>
              <a:avLst/>
              <a:gdLst>
                <a:gd name="connsiteX0" fmla="*/ 0 w 3261093"/>
                <a:gd name="connsiteY0" fmla="*/ 0 h 489164"/>
                <a:gd name="connsiteX1" fmla="*/ 3261093 w 3261093"/>
                <a:gd name="connsiteY1" fmla="*/ 0 h 489164"/>
                <a:gd name="connsiteX2" fmla="*/ 3261093 w 3261093"/>
                <a:gd name="connsiteY2" fmla="*/ 489164 h 489164"/>
                <a:gd name="connsiteX3" fmla="*/ 0 w 3261093"/>
                <a:gd name="connsiteY3" fmla="*/ 489164 h 489164"/>
                <a:gd name="connsiteX4" fmla="*/ 0 w 3261093"/>
                <a:gd name="connsiteY4" fmla="*/ 0 h 48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489164">
                  <a:moveTo>
                    <a:pt x="0" y="0"/>
                  </a:moveTo>
                  <a:lnTo>
                    <a:pt x="3261093" y="0"/>
                  </a:lnTo>
                  <a:lnTo>
                    <a:pt x="3261093" y="489164"/>
                  </a:lnTo>
                  <a:lnTo>
                    <a:pt x="0" y="48916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b="1"/>
              </a:pPr>
              <a:r>
                <a:rPr lang="en-US" sz="2700" kern="1200" dirty="0">
                  <a:solidFill>
                    <a:schemeClr val="accent1"/>
                  </a:solidFill>
                </a:rPr>
                <a:t>Conclusions</a:t>
              </a:r>
            </a:p>
          </p:txBody>
        </p:sp>
        <p:sp>
          <p:nvSpPr>
            <p:cNvPr id="14" name="Freeform 13">
              <a:extLst>
                <a:ext uri="{FF2B5EF4-FFF2-40B4-BE49-F238E27FC236}">
                  <a16:creationId xmlns:a16="http://schemas.microsoft.com/office/drawing/2014/main" id="{7862BA45-A1A6-7ABE-6E42-F114148DBE55}"/>
                </a:ext>
              </a:extLst>
            </p:cNvPr>
            <p:cNvSpPr/>
            <p:nvPr/>
          </p:nvSpPr>
          <p:spPr>
            <a:xfrm>
              <a:off x="8309208" y="4244177"/>
              <a:ext cx="3261093" cy="1790149"/>
            </a:xfrm>
            <a:custGeom>
              <a:avLst/>
              <a:gdLst>
                <a:gd name="connsiteX0" fmla="*/ 0 w 3261093"/>
                <a:gd name="connsiteY0" fmla="*/ 0 h 1790149"/>
                <a:gd name="connsiteX1" fmla="*/ 3261093 w 3261093"/>
                <a:gd name="connsiteY1" fmla="*/ 0 h 1790149"/>
                <a:gd name="connsiteX2" fmla="*/ 3261093 w 3261093"/>
                <a:gd name="connsiteY2" fmla="*/ 1790149 h 1790149"/>
                <a:gd name="connsiteX3" fmla="*/ 0 w 3261093"/>
                <a:gd name="connsiteY3" fmla="*/ 1790149 h 1790149"/>
                <a:gd name="connsiteX4" fmla="*/ 0 w 3261093"/>
                <a:gd name="connsiteY4" fmla="*/ 0 h 1790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093" h="1790149">
                  <a:moveTo>
                    <a:pt x="0" y="0"/>
                  </a:moveTo>
                  <a:lnTo>
                    <a:pt x="3261093" y="0"/>
                  </a:lnTo>
                  <a:lnTo>
                    <a:pt x="3261093" y="1790149"/>
                  </a:lnTo>
                  <a:lnTo>
                    <a:pt x="0" y="179014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Cautionary lesson in designing insurance policy. </a:t>
              </a:r>
            </a:p>
            <a:p>
              <a:pPr marL="0" lvl="0" indent="0" algn="l" defTabSz="889000">
                <a:lnSpc>
                  <a:spcPct val="90000"/>
                </a:lnSpc>
                <a:spcBef>
                  <a:spcPct val="0"/>
                </a:spcBef>
                <a:spcAft>
                  <a:spcPct val="35000"/>
                </a:spcAft>
                <a:buNone/>
              </a:pPr>
              <a:r>
                <a:rPr lang="en-US" sz="2000" kern="1200" dirty="0"/>
                <a:t>Fairness in access is important, but over-insurance can backfire.</a:t>
              </a:r>
            </a:p>
          </p:txBody>
        </p:sp>
      </p:grpSp>
      <p:sp>
        <p:nvSpPr>
          <p:cNvPr id="7" name="Title 6">
            <a:extLst>
              <a:ext uri="{FF2B5EF4-FFF2-40B4-BE49-F238E27FC236}">
                <a16:creationId xmlns:a16="http://schemas.microsoft.com/office/drawing/2014/main" id="{333AAE9E-0F42-21A0-8AD8-2AA4CCE3399C}"/>
              </a:ext>
            </a:extLst>
          </p:cNvPr>
          <p:cNvSpPr>
            <a:spLocks noGrp="1"/>
          </p:cNvSpPr>
          <p:nvPr>
            <p:ph type="title"/>
          </p:nvPr>
        </p:nvSpPr>
        <p:spPr/>
        <p:txBody>
          <a:bodyPr/>
          <a:lstStyle/>
          <a:p>
            <a:r>
              <a:rPr lang="en-US" b="0" dirty="0">
                <a:solidFill>
                  <a:schemeClr val="tx2">
                    <a:lumMod val="50000"/>
                  </a:schemeClr>
                </a:solidFill>
              </a:rPr>
              <a:t>Summary</a:t>
            </a:r>
          </a:p>
        </p:txBody>
      </p:sp>
      <p:sp>
        <p:nvSpPr>
          <p:cNvPr id="15" name="Rectangle 14" descr="Suburban scene">
            <a:extLst>
              <a:ext uri="{FF2B5EF4-FFF2-40B4-BE49-F238E27FC236}">
                <a16:creationId xmlns:a16="http://schemas.microsoft.com/office/drawing/2014/main" id="{0807E547-F9D9-C2D9-0EEC-37674EAEAD43}"/>
              </a:ext>
            </a:extLst>
          </p:cNvPr>
          <p:cNvSpPr/>
          <p:nvPr/>
        </p:nvSpPr>
        <p:spPr>
          <a:xfrm>
            <a:off x="6483499" y="2383636"/>
            <a:ext cx="1141382" cy="114138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16" name="Rectangle 15" descr="Suburban scene">
            <a:extLst>
              <a:ext uri="{FF2B5EF4-FFF2-40B4-BE49-F238E27FC236}">
                <a16:creationId xmlns:a16="http://schemas.microsoft.com/office/drawing/2014/main" id="{3B7795D4-9241-48F1-07AA-739B77C72573}"/>
              </a:ext>
            </a:extLst>
          </p:cNvPr>
          <p:cNvSpPr/>
          <p:nvPr/>
        </p:nvSpPr>
        <p:spPr>
          <a:xfrm>
            <a:off x="4567606" y="2383636"/>
            <a:ext cx="1141382" cy="114138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754318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2644C-C296-A698-B32C-3732509730E4}"/>
              </a:ext>
            </a:extLst>
          </p:cNvPr>
          <p:cNvSpPr>
            <a:spLocks noGrp="1"/>
          </p:cNvSpPr>
          <p:nvPr>
            <p:ph type="title"/>
          </p:nvPr>
        </p:nvSpPr>
        <p:spPr/>
        <p:txBody>
          <a:bodyPr/>
          <a:lstStyle/>
          <a:p>
            <a:r>
              <a:rPr lang="en-US" b="1" dirty="0"/>
              <a:t>Property Insurance Crisis in 2024</a:t>
            </a:r>
          </a:p>
        </p:txBody>
      </p:sp>
      <p:sp>
        <p:nvSpPr>
          <p:cNvPr id="14" name="TextBox 13">
            <a:extLst>
              <a:ext uri="{FF2B5EF4-FFF2-40B4-BE49-F238E27FC236}">
                <a16:creationId xmlns:a16="http://schemas.microsoft.com/office/drawing/2014/main" id="{FE3E6880-6A49-43E8-910B-D83A0203721D}"/>
              </a:ext>
            </a:extLst>
          </p:cNvPr>
          <p:cNvSpPr txBox="1"/>
          <p:nvPr/>
        </p:nvSpPr>
        <p:spPr>
          <a:xfrm>
            <a:off x="124439" y="4540893"/>
            <a:ext cx="8691609" cy="830997"/>
          </a:xfrm>
          <a:prstGeom prst="rect">
            <a:avLst/>
          </a:prstGeom>
          <a:noFill/>
        </p:spPr>
        <p:txBody>
          <a:bodyPr wrap="square">
            <a:spAutoFit/>
          </a:bodyPr>
          <a:lstStyle/>
          <a:p>
            <a:pPr algn="l"/>
            <a:r>
              <a:rPr lang="en-US" sz="2400" b="1" i="0" dirty="0">
                <a:solidFill>
                  <a:srgbClr val="0070C0"/>
                </a:solidFill>
                <a:effectLst/>
                <a:latin typeface="Roboto" panose="02000000000000000000" pitchFamily="2" charset="0"/>
                <a:ea typeface="Roboto" panose="02000000000000000000" pitchFamily="2" charset="0"/>
                <a:cs typeface="Roboto" panose="02000000000000000000" pitchFamily="2" charset="0"/>
              </a:rPr>
              <a:t>Florida Insurance Crisis Spells Mortgage Disaster</a:t>
            </a:r>
          </a:p>
          <a:p>
            <a:pPr algn="l"/>
            <a:r>
              <a:rPr lang="en-US" sz="2400" dirty="0">
                <a:solidFill>
                  <a:srgbClr val="0070C0"/>
                </a:solidFill>
                <a:latin typeface="Roboto" panose="02000000000000000000" pitchFamily="2" charset="0"/>
              </a:rPr>
              <a:t>							Newsweek, Jan 22, 2024</a:t>
            </a:r>
            <a:endParaRPr lang="en-US" sz="2400" b="0" i="0" dirty="0">
              <a:solidFill>
                <a:srgbClr val="0070C0"/>
              </a:solidFill>
              <a:effectLst/>
              <a:latin typeface="Roboto" panose="02000000000000000000" pitchFamily="2" charset="0"/>
            </a:endParaRPr>
          </a:p>
        </p:txBody>
      </p:sp>
      <p:sp>
        <p:nvSpPr>
          <p:cNvPr id="16" name="TextBox 15">
            <a:extLst>
              <a:ext uri="{FF2B5EF4-FFF2-40B4-BE49-F238E27FC236}">
                <a16:creationId xmlns:a16="http://schemas.microsoft.com/office/drawing/2014/main" id="{6C4C5111-D897-F0D9-3CF7-E328DF2A9724}"/>
              </a:ext>
            </a:extLst>
          </p:cNvPr>
          <p:cNvSpPr txBox="1"/>
          <p:nvPr/>
        </p:nvSpPr>
        <p:spPr>
          <a:xfrm>
            <a:off x="124439" y="1745832"/>
            <a:ext cx="7418254" cy="1384995"/>
          </a:xfrm>
          <a:prstGeom prst="rect">
            <a:avLst/>
          </a:prstGeom>
          <a:noFill/>
        </p:spPr>
        <p:txBody>
          <a:bodyPr wrap="square">
            <a:spAutoFit/>
          </a:bodyPr>
          <a:lstStyle/>
          <a:p>
            <a:pPr algn="l"/>
            <a:r>
              <a:rPr lang="en-US" sz="2400" b="0" i="0" dirty="0">
                <a:solidFill>
                  <a:srgbClr val="C00000"/>
                </a:solidFill>
                <a:effectLst/>
                <a:latin typeface="Montserrat" pitchFamily="2" charset="77"/>
              </a:rPr>
              <a:t>Homeowners struggle to find, afford insurance </a:t>
            </a:r>
          </a:p>
          <a:p>
            <a:pPr algn="l"/>
            <a:r>
              <a:rPr lang="en-US" sz="2400" b="0" i="0" dirty="0">
                <a:solidFill>
                  <a:srgbClr val="C00000"/>
                </a:solidFill>
                <a:effectLst/>
                <a:latin typeface="Montserrat" pitchFamily="2" charset="77"/>
              </a:rPr>
              <a:t>amid California's crisis, KCRA, Feb 26, 2024</a:t>
            </a:r>
          </a:p>
          <a:p>
            <a:br>
              <a:rPr lang="en-US" dirty="0">
                <a:effectLst/>
              </a:rPr>
            </a:br>
            <a:endParaRPr lang="en-US" dirty="0">
              <a:effectLst/>
            </a:endParaRPr>
          </a:p>
        </p:txBody>
      </p:sp>
      <p:pic>
        <p:nvPicPr>
          <p:cNvPr id="2" name="Picture 1">
            <a:extLst>
              <a:ext uri="{FF2B5EF4-FFF2-40B4-BE49-F238E27FC236}">
                <a16:creationId xmlns:a16="http://schemas.microsoft.com/office/drawing/2014/main" id="{DAC71856-B15B-3B6B-413B-2DC0827AC9CA}"/>
              </a:ext>
            </a:extLst>
          </p:cNvPr>
          <p:cNvPicPr>
            <a:picLocks noChangeAspect="1"/>
          </p:cNvPicPr>
          <p:nvPr/>
        </p:nvPicPr>
        <p:blipFill>
          <a:blip r:embed="rId3"/>
          <a:stretch>
            <a:fillRect/>
          </a:stretch>
        </p:blipFill>
        <p:spPr>
          <a:xfrm>
            <a:off x="7886700" y="1480251"/>
            <a:ext cx="3953673" cy="2524475"/>
          </a:xfrm>
          <a:prstGeom prst="rect">
            <a:avLst/>
          </a:prstGeom>
        </p:spPr>
      </p:pic>
      <p:pic>
        <p:nvPicPr>
          <p:cNvPr id="3" name="Picture 2">
            <a:extLst>
              <a:ext uri="{FF2B5EF4-FFF2-40B4-BE49-F238E27FC236}">
                <a16:creationId xmlns:a16="http://schemas.microsoft.com/office/drawing/2014/main" id="{07ED9A48-0CEB-9A27-C7EB-AE765B615F5B}"/>
              </a:ext>
            </a:extLst>
          </p:cNvPr>
          <p:cNvPicPr>
            <a:picLocks noChangeAspect="1"/>
          </p:cNvPicPr>
          <p:nvPr/>
        </p:nvPicPr>
        <p:blipFill>
          <a:blip r:embed="rId4"/>
          <a:stretch>
            <a:fillRect/>
          </a:stretch>
        </p:blipFill>
        <p:spPr>
          <a:xfrm>
            <a:off x="7542693" y="4145635"/>
            <a:ext cx="4297680" cy="2158999"/>
          </a:xfrm>
          <a:prstGeom prst="rect">
            <a:avLst/>
          </a:prstGeom>
        </p:spPr>
      </p:pic>
    </p:spTree>
    <p:extLst>
      <p:ext uri="{BB962C8B-B14F-4D97-AF65-F5344CB8AC3E}">
        <p14:creationId xmlns:p14="http://schemas.microsoft.com/office/powerpoint/2010/main" val="299376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D7BEC2-49F4-2DF2-2012-3E9378398A2E}"/>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17267CE1-76E5-CB99-A486-CEE02839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2BAC5A-9999-98A6-B959-07C4B82093FD}"/>
              </a:ext>
            </a:extLst>
          </p:cNvPr>
          <p:cNvSpPr>
            <a:spLocks noGrp="1"/>
          </p:cNvSpPr>
          <p:nvPr>
            <p:ph type="sldNum" sz="quarter" idx="12"/>
          </p:nvPr>
        </p:nvSpPr>
        <p:spPr/>
        <p:txBody>
          <a:bodyPr/>
          <a:lstStyle/>
          <a:p>
            <a:fld id="{B473D57C-600B-40A7-AFA9-B4401653E6DC}" type="slidenum">
              <a:rPr lang="en-US" smtClean="0"/>
              <a:t>34</a:t>
            </a:fld>
            <a:endParaRPr lang="en-US"/>
          </a:p>
        </p:txBody>
      </p:sp>
    </p:spTree>
    <p:extLst>
      <p:ext uri="{BB962C8B-B14F-4D97-AF65-F5344CB8AC3E}">
        <p14:creationId xmlns:p14="http://schemas.microsoft.com/office/powerpoint/2010/main" val="1302746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662A3-9924-DD97-7634-037B84B31620}"/>
              </a:ext>
            </a:extLst>
          </p:cNvPr>
          <p:cNvPicPr>
            <a:picLocks noChangeAspect="1"/>
          </p:cNvPicPr>
          <p:nvPr/>
        </p:nvPicPr>
        <p:blipFill>
          <a:blip r:embed="rId3"/>
          <a:stretch>
            <a:fillRect/>
          </a:stretch>
        </p:blipFill>
        <p:spPr>
          <a:xfrm>
            <a:off x="1223037" y="643467"/>
            <a:ext cx="4084970" cy="5571066"/>
          </a:xfrm>
          <a:prstGeom prst="rect">
            <a:avLst/>
          </a:prstGeom>
        </p:spPr>
      </p:pic>
      <p:pic>
        <p:nvPicPr>
          <p:cNvPr id="3" name="Picture 2">
            <a:extLst>
              <a:ext uri="{FF2B5EF4-FFF2-40B4-BE49-F238E27FC236}">
                <a16:creationId xmlns:a16="http://schemas.microsoft.com/office/drawing/2014/main" id="{17B68694-B258-9D1E-3F76-5178BD6074CF}"/>
              </a:ext>
            </a:extLst>
          </p:cNvPr>
          <p:cNvPicPr>
            <a:picLocks noChangeAspect="1"/>
          </p:cNvPicPr>
          <p:nvPr/>
        </p:nvPicPr>
        <p:blipFill>
          <a:blip r:embed="rId4"/>
          <a:stretch>
            <a:fillRect/>
          </a:stretch>
        </p:blipFill>
        <p:spPr>
          <a:xfrm>
            <a:off x="5562966" y="1231524"/>
            <a:ext cx="5405997" cy="439495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8F66284-D30A-CB12-D1C9-45BFB8526F9A}"/>
                  </a:ext>
                </a:extLst>
              </p14:cNvPr>
              <p14:cNvContentPartPr/>
              <p14:nvPr/>
            </p14:nvContentPartPr>
            <p14:xfrm>
              <a:off x="12918316" y="3929988"/>
              <a:ext cx="360" cy="360"/>
            </p14:xfrm>
          </p:contentPart>
        </mc:Choice>
        <mc:Fallback xmlns="">
          <p:pic>
            <p:nvPicPr>
              <p:cNvPr id="8" name="Ink 7">
                <a:extLst>
                  <a:ext uri="{FF2B5EF4-FFF2-40B4-BE49-F238E27FC236}">
                    <a16:creationId xmlns:a16="http://schemas.microsoft.com/office/drawing/2014/main" id="{88F66284-D30A-CB12-D1C9-45BFB8526F9A}"/>
                  </a:ext>
                </a:extLst>
              </p:cNvPr>
              <p:cNvPicPr/>
              <p:nvPr/>
            </p:nvPicPr>
            <p:blipFill>
              <a:blip r:embed="rId9"/>
              <a:stretch>
                <a:fillRect/>
              </a:stretch>
            </p:blipFill>
            <p:spPr>
              <a:xfrm>
                <a:off x="12864676" y="3821988"/>
                <a:ext cx="108000" cy="216000"/>
              </a:xfrm>
              <a:prstGeom prst="rect">
                <a:avLst/>
              </a:prstGeom>
            </p:spPr>
          </p:pic>
        </mc:Fallback>
      </mc:AlternateContent>
      <p:sp>
        <p:nvSpPr>
          <p:cNvPr id="23" name="CuadroTexto 22">
            <a:extLst>
              <a:ext uri="{FF2B5EF4-FFF2-40B4-BE49-F238E27FC236}">
                <a16:creationId xmlns:a16="http://schemas.microsoft.com/office/drawing/2014/main" id="{A5EDF562-A8CD-4B25-BA0E-FC3B634CA03D}"/>
              </a:ext>
            </a:extLst>
          </p:cNvPr>
          <p:cNvSpPr txBox="1"/>
          <p:nvPr/>
        </p:nvSpPr>
        <p:spPr>
          <a:xfrm>
            <a:off x="4201153" y="1447754"/>
            <a:ext cx="242374" cy="369332"/>
          </a:xfrm>
          <a:prstGeom prst="rect">
            <a:avLst/>
          </a:prstGeom>
          <a:noFill/>
        </p:spPr>
        <p:txBody>
          <a:bodyPr wrap="none" rtlCol="0" anchor="ctr" anchorCtr="1">
            <a:spAutoFit/>
          </a:bodyPr>
          <a:lstStyle/>
          <a:p>
            <a:pPr algn="ctr"/>
            <a:r>
              <a:rPr lang="en-US">
                <a:solidFill>
                  <a:srgbClr val="FFFC00"/>
                </a:solidFill>
              </a:rPr>
              <a:t>.</a:t>
            </a:r>
          </a:p>
        </p:txBody>
      </p:sp>
      <p:sp>
        <p:nvSpPr>
          <p:cNvPr id="22" name="CuadroTexto 21">
            <a:extLst>
              <a:ext uri="{FF2B5EF4-FFF2-40B4-BE49-F238E27FC236}">
                <a16:creationId xmlns:a16="http://schemas.microsoft.com/office/drawing/2014/main" id="{38C2FE37-A824-413A-9A14-32AD5D0A9C00}"/>
              </a:ext>
            </a:extLst>
          </p:cNvPr>
          <p:cNvSpPr txBox="1"/>
          <p:nvPr/>
        </p:nvSpPr>
        <p:spPr>
          <a:xfrm>
            <a:off x="3537673" y="1941314"/>
            <a:ext cx="242374" cy="369332"/>
          </a:xfrm>
          <a:prstGeom prst="rect">
            <a:avLst/>
          </a:prstGeom>
          <a:noFill/>
        </p:spPr>
        <p:txBody>
          <a:bodyPr wrap="none" rtlCol="0" anchor="ctr" anchorCtr="1">
            <a:spAutoFit/>
          </a:bodyPr>
          <a:lstStyle/>
          <a:p>
            <a:pPr algn="ctr"/>
            <a:r>
              <a:rPr lang="en-US">
                <a:solidFill>
                  <a:srgbClr val="FFFC00"/>
                </a:solidFill>
              </a:rPr>
              <a:t>.</a:t>
            </a:r>
          </a:p>
        </p:txBody>
      </p:sp>
      <p:sp>
        <p:nvSpPr>
          <p:cNvPr id="12" name="Connecteur droit 11">
            <a:extLst>
              <a:ext uri="{FF2B5EF4-FFF2-40B4-BE49-F238E27FC236}">
                <a16:creationId xmlns:a16="http://schemas.microsoft.com/office/drawing/2014/main" id="{54DE7F51-D90A-4F1C-BAB9-DF5DA7C62F7D}"/>
              </a:ext>
            </a:extLst>
          </p:cNvPr>
          <p:cNvSpPr/>
          <p:nvPr/>
        </p:nvSpPr>
        <p:spPr>
          <a:xfrm>
            <a:off x="6247800" y="1526400"/>
            <a:ext cx="0" cy="0"/>
          </a:xfrm>
          <a:prstGeom prst="line">
            <a:avLst/>
          </a:prstGeom>
          <a:solidFill>
            <a:srgbClr val="FFFC00">
              <a:alpha val="5000"/>
            </a:srgbClr>
          </a:solidFill>
          <a:ln w="108000">
            <a:solidFill>
              <a:srgbClr val="FFFC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FFFC00"/>
              </a:solidFill>
            </a:endParaRPr>
          </a:p>
        </p:txBody>
      </p:sp>
      <p:sp>
        <p:nvSpPr>
          <p:cNvPr id="4" name="Slide Number Placeholder 3">
            <a:extLst>
              <a:ext uri="{FF2B5EF4-FFF2-40B4-BE49-F238E27FC236}">
                <a16:creationId xmlns:a16="http://schemas.microsoft.com/office/drawing/2014/main" id="{48C6557D-2056-05CB-0124-A8F32BCF0B75}"/>
              </a:ext>
            </a:extLst>
          </p:cNvPr>
          <p:cNvSpPr>
            <a:spLocks noGrp="1"/>
          </p:cNvSpPr>
          <p:nvPr>
            <p:ph type="sldNum" sz="quarter" idx="12"/>
          </p:nvPr>
        </p:nvSpPr>
        <p:spPr/>
        <p:txBody>
          <a:bodyPr/>
          <a:lstStyle/>
          <a:p>
            <a:fld id="{B473D57C-600B-40A7-AFA9-B4401653E6DC}" type="slidenum">
              <a:rPr lang="en-US" smtClean="0"/>
              <a:t>35</a:t>
            </a:fld>
            <a:endParaRPr lang="en-US"/>
          </a:p>
        </p:txBody>
      </p:sp>
      <p:sp>
        <p:nvSpPr>
          <p:cNvPr id="5" name="Rectangle 4">
            <a:extLst>
              <a:ext uri="{FF2B5EF4-FFF2-40B4-BE49-F238E27FC236}">
                <a16:creationId xmlns:a16="http://schemas.microsoft.com/office/drawing/2014/main" id="{2B77D1E0-E0A2-9743-026F-334D3B217B12}"/>
              </a:ext>
            </a:extLst>
          </p:cNvPr>
          <p:cNvSpPr/>
          <p:nvPr/>
        </p:nvSpPr>
        <p:spPr>
          <a:xfrm>
            <a:off x="5702937" y="2310646"/>
            <a:ext cx="5119138" cy="874681"/>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428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0E5433-35F2-BE85-FE88-3425337986B4}"/>
              </a:ext>
            </a:extLst>
          </p:cNvPr>
          <p:cNvSpPr>
            <a:spLocks noGrp="1"/>
          </p:cNvSpPr>
          <p:nvPr>
            <p:ph type="title"/>
          </p:nvPr>
        </p:nvSpPr>
        <p:spPr/>
        <p:txBody>
          <a:bodyPr/>
          <a:lstStyle/>
          <a:p>
            <a:r>
              <a:rPr lang="en-US" dirty="0"/>
              <a:t>FAIR &amp; Landlord Abandonment</a:t>
            </a:r>
          </a:p>
        </p:txBody>
      </p:sp>
      <p:pic>
        <p:nvPicPr>
          <p:cNvPr id="6" name="Content Placeholder 5" descr="A graph of a function&#10;&#10;AI-generated content may be incorrect.">
            <a:extLst>
              <a:ext uri="{FF2B5EF4-FFF2-40B4-BE49-F238E27FC236}">
                <a16:creationId xmlns:a16="http://schemas.microsoft.com/office/drawing/2014/main" id="{53E32D2D-AF16-F48C-B84D-C68F8C6E75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43564"/>
            <a:ext cx="5181600" cy="3915459"/>
          </a:xfrm>
        </p:spPr>
      </p:pic>
      <p:sp>
        <p:nvSpPr>
          <p:cNvPr id="8" name="Content Placeholder 7">
            <a:extLst>
              <a:ext uri="{FF2B5EF4-FFF2-40B4-BE49-F238E27FC236}">
                <a16:creationId xmlns:a16="http://schemas.microsoft.com/office/drawing/2014/main" id="{69313002-2F43-78D2-A388-1D5330AAFB6E}"/>
              </a:ext>
            </a:extLst>
          </p:cNvPr>
          <p:cNvSpPr>
            <a:spLocks noGrp="1"/>
          </p:cNvSpPr>
          <p:nvPr>
            <p:ph sz="half" idx="2"/>
          </p:nvPr>
        </p:nvSpPr>
        <p:spPr/>
        <p:txBody>
          <a:bodyPr>
            <a:normAutofit fontScale="92500"/>
          </a:bodyPr>
          <a:lstStyle/>
          <a:p>
            <a:pPr marL="0" indent="0">
              <a:buNone/>
            </a:pPr>
            <a:r>
              <a:rPr lang="en-US" b="1" dirty="0">
                <a:solidFill>
                  <a:schemeClr val="accent1"/>
                </a:solidFill>
              </a:rPr>
              <a:t>Over-insurance &amp; under-selectivity</a:t>
            </a:r>
          </a:p>
          <a:p>
            <a:r>
              <a:rPr lang="en-US" dirty="0"/>
              <a:t>FAIR payouts based on replacement costs &amp; underwriting excluded neighborhood factors.</a:t>
            </a:r>
          </a:p>
          <a:p>
            <a:r>
              <a:rPr lang="en-US" dirty="0"/>
              <a:t>In declining central US cities, replacement costs far exceeded market value.</a:t>
            </a:r>
          </a:p>
          <a:p>
            <a:r>
              <a:rPr lang="en-US" dirty="0"/>
              <a:t>FAIR sharply increased the benefits of landlord abandonment. </a:t>
            </a:r>
          </a:p>
          <a:p>
            <a:endParaRPr lang="en-US" dirty="0"/>
          </a:p>
        </p:txBody>
      </p:sp>
      <p:sp>
        <p:nvSpPr>
          <p:cNvPr id="4" name="Slide Number Placeholder 3">
            <a:extLst>
              <a:ext uri="{FF2B5EF4-FFF2-40B4-BE49-F238E27FC236}">
                <a16:creationId xmlns:a16="http://schemas.microsoft.com/office/drawing/2014/main" id="{23B107B2-8FD8-34E6-0A77-DEC77894B648}"/>
              </a:ext>
            </a:extLst>
          </p:cNvPr>
          <p:cNvSpPr>
            <a:spLocks noGrp="1"/>
          </p:cNvSpPr>
          <p:nvPr>
            <p:ph type="sldNum" sz="quarter" idx="12"/>
          </p:nvPr>
        </p:nvSpPr>
        <p:spPr/>
        <p:txBody>
          <a:bodyPr/>
          <a:lstStyle/>
          <a:p>
            <a:fld id="{B473D57C-600B-40A7-AFA9-B4401653E6DC}" type="slidenum">
              <a:rPr lang="en-US" smtClean="0"/>
              <a:t>36</a:t>
            </a:fld>
            <a:endParaRPr lang="en-US"/>
          </a:p>
        </p:txBody>
      </p:sp>
      <p:sp>
        <p:nvSpPr>
          <p:cNvPr id="2" name="TextBox 1">
            <a:extLst>
              <a:ext uri="{FF2B5EF4-FFF2-40B4-BE49-F238E27FC236}">
                <a16:creationId xmlns:a16="http://schemas.microsoft.com/office/drawing/2014/main" id="{521272C4-2805-7BEB-07AA-D27813B495F2}"/>
              </a:ext>
            </a:extLst>
          </p:cNvPr>
          <p:cNvSpPr txBox="1"/>
          <p:nvPr/>
        </p:nvSpPr>
        <p:spPr>
          <a:xfrm>
            <a:off x="1728316" y="2690336"/>
            <a:ext cx="4578561" cy="1477328"/>
          </a:xfrm>
          <a:prstGeom prst="rect">
            <a:avLst/>
          </a:prstGeom>
          <a:noFill/>
        </p:spPr>
        <p:txBody>
          <a:bodyPr wrap="none" rtlCol="0">
            <a:spAutoFit/>
          </a:bodyPr>
          <a:lstStyle/>
          <a:p>
            <a:r>
              <a:rPr lang="en-US" b="1" dirty="0">
                <a:solidFill>
                  <a:schemeClr val="accent1"/>
                </a:solidFill>
              </a:rPr>
              <a:t>Simple(</a:t>
            </a:r>
            <a:r>
              <a:rPr lang="en-US" b="1" dirty="0" err="1">
                <a:solidFill>
                  <a:schemeClr val="accent1"/>
                </a:solidFill>
              </a:rPr>
              <a:t>st</a:t>
            </a:r>
            <a:r>
              <a:rPr lang="en-US" b="1" dirty="0">
                <a:solidFill>
                  <a:schemeClr val="accent1"/>
                </a:solidFill>
              </a:rPr>
              <a:t>) Landlord Problem</a:t>
            </a:r>
          </a:p>
          <a:p>
            <a:pPr marL="285750" indent="-285750">
              <a:buFont typeface="Arial" panose="020B0604020202020204" pitchFamily="34" charset="0"/>
              <a:buChar char="•"/>
            </a:pPr>
            <a:r>
              <a:rPr lang="en-US" dirty="0"/>
              <a:t>Neighborhood decline rules out renovation.</a:t>
            </a:r>
          </a:p>
          <a:p>
            <a:pPr marL="285750" indent="-285750">
              <a:buFont typeface="Arial" panose="020B0604020202020204" pitchFamily="34" charset="0"/>
              <a:buChar char="•"/>
            </a:pPr>
            <a:r>
              <a:rPr lang="en-US" dirty="0"/>
              <a:t>Depreciation determines abandonment. </a:t>
            </a:r>
          </a:p>
          <a:p>
            <a:pPr marL="285750" indent="-285750">
              <a:buFont typeface="Arial" panose="020B0604020202020204" pitchFamily="34" charset="0"/>
              <a:buChar char="•"/>
            </a:pPr>
            <a:r>
              <a:rPr lang="en-US" dirty="0"/>
              <a:t>Over-insurance introduces moral hazard.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73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1FFD-D306-4F5E-C764-61F73C215FB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60091A-170C-2E48-E171-0B47F96E3A85}"/>
              </a:ext>
            </a:extLst>
          </p:cNvPr>
          <p:cNvSpPr>
            <a:spLocks noGrp="1"/>
          </p:cNvSpPr>
          <p:nvPr>
            <p:ph type="title"/>
          </p:nvPr>
        </p:nvSpPr>
        <p:spPr/>
        <p:txBody>
          <a:bodyPr/>
          <a:lstStyle/>
          <a:p>
            <a:r>
              <a:rPr lang="en-US" dirty="0"/>
              <a:t>Balance Tests</a:t>
            </a:r>
          </a:p>
        </p:txBody>
      </p:sp>
      <p:sp>
        <p:nvSpPr>
          <p:cNvPr id="2" name="Slide Number Placeholder 1">
            <a:extLst>
              <a:ext uri="{FF2B5EF4-FFF2-40B4-BE49-F238E27FC236}">
                <a16:creationId xmlns:a16="http://schemas.microsoft.com/office/drawing/2014/main" id="{F4949092-3579-8F39-9F29-02A3F51A67D9}"/>
              </a:ext>
            </a:extLst>
          </p:cNvPr>
          <p:cNvSpPr>
            <a:spLocks noGrp="1"/>
          </p:cNvSpPr>
          <p:nvPr>
            <p:ph type="sldNum" sz="quarter" idx="12"/>
          </p:nvPr>
        </p:nvSpPr>
        <p:spPr/>
        <p:txBody>
          <a:bodyPr/>
          <a:lstStyle/>
          <a:p>
            <a:fld id="{B473D57C-600B-40A7-AFA9-B4401653E6DC}" type="slidenum">
              <a:rPr lang="en-US" smtClean="0"/>
              <a:t>37</a:t>
            </a:fld>
            <a:endParaRPr lang="en-US"/>
          </a:p>
        </p:txBody>
      </p:sp>
      <p:pic>
        <p:nvPicPr>
          <p:cNvPr id="4" name="Picture 3" descr="Table&#10;&#10;AI-generated content may be incorrect.">
            <a:extLst>
              <a:ext uri="{FF2B5EF4-FFF2-40B4-BE49-F238E27FC236}">
                <a16:creationId xmlns:a16="http://schemas.microsoft.com/office/drawing/2014/main" id="{F5853442-78E6-8AC0-321B-B6BE7CF57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579774"/>
            <a:ext cx="7772400" cy="4887491"/>
          </a:xfrm>
          <a:prstGeom prst="rect">
            <a:avLst/>
          </a:prstGeom>
        </p:spPr>
      </p:pic>
    </p:spTree>
    <p:extLst>
      <p:ext uri="{BB962C8B-B14F-4D97-AF65-F5344CB8AC3E}">
        <p14:creationId xmlns:p14="http://schemas.microsoft.com/office/powerpoint/2010/main" val="1709613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E4BC-9319-4157-FC74-2328695555E2}"/>
              </a:ext>
            </a:extLst>
          </p:cNvPr>
          <p:cNvSpPr>
            <a:spLocks noGrp="1"/>
          </p:cNvSpPr>
          <p:nvPr>
            <p:ph type="title"/>
          </p:nvPr>
        </p:nvSpPr>
        <p:spPr/>
        <p:txBody>
          <a:bodyPr/>
          <a:lstStyle/>
          <a:p>
            <a:r>
              <a:rPr lang="en-US" dirty="0"/>
              <a:t>Event Studies</a:t>
            </a:r>
          </a:p>
        </p:txBody>
      </p:sp>
      <p:sp>
        <p:nvSpPr>
          <p:cNvPr id="3" name="Slide Number Placeholder 2">
            <a:extLst>
              <a:ext uri="{FF2B5EF4-FFF2-40B4-BE49-F238E27FC236}">
                <a16:creationId xmlns:a16="http://schemas.microsoft.com/office/drawing/2014/main" id="{A3383BCE-5894-D263-31A7-B6800EAC9CC7}"/>
              </a:ext>
            </a:extLst>
          </p:cNvPr>
          <p:cNvSpPr>
            <a:spLocks noGrp="1"/>
          </p:cNvSpPr>
          <p:nvPr>
            <p:ph type="sldNum" sz="quarter" idx="12"/>
          </p:nvPr>
        </p:nvSpPr>
        <p:spPr/>
        <p:txBody>
          <a:bodyPr/>
          <a:lstStyle/>
          <a:p>
            <a:fld id="{B473D57C-600B-40A7-AFA9-B4401653E6DC}" type="slidenum">
              <a:rPr lang="en-US" smtClean="0"/>
              <a:t>38</a:t>
            </a:fld>
            <a:endParaRPr lang="en-US"/>
          </a:p>
        </p:txBody>
      </p:sp>
      <p:pic>
        <p:nvPicPr>
          <p:cNvPr id="4" name="Picture 3">
            <a:extLst>
              <a:ext uri="{FF2B5EF4-FFF2-40B4-BE49-F238E27FC236}">
                <a16:creationId xmlns:a16="http://schemas.microsoft.com/office/drawing/2014/main" id="{EF9557DF-1F34-F062-AF9A-67B726BA9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20" y="1688585"/>
            <a:ext cx="5675960" cy="4790780"/>
          </a:xfrm>
          <a:prstGeom prst="rect">
            <a:avLst/>
          </a:prstGeom>
        </p:spPr>
      </p:pic>
    </p:spTree>
    <p:extLst>
      <p:ext uri="{BB962C8B-B14F-4D97-AF65-F5344CB8AC3E}">
        <p14:creationId xmlns:p14="http://schemas.microsoft.com/office/powerpoint/2010/main" val="104218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B755-A17D-40DF-9DC3-A9864E04E568}"/>
              </a:ext>
            </a:extLst>
          </p:cNvPr>
          <p:cNvSpPr>
            <a:spLocks noGrp="1"/>
          </p:cNvSpPr>
          <p:nvPr>
            <p:ph type="title"/>
          </p:nvPr>
        </p:nvSpPr>
        <p:spPr/>
        <p:txBody>
          <a:bodyPr>
            <a:normAutofit/>
          </a:bodyPr>
          <a:lstStyle/>
          <a:p>
            <a:r>
              <a:rPr lang="en-US" b="0" dirty="0"/>
              <a:t>Research Question 🧐</a:t>
            </a:r>
          </a:p>
        </p:txBody>
      </p:sp>
      <p:sp>
        <p:nvSpPr>
          <p:cNvPr id="3" name="Content Placeholder 2">
            <a:extLst>
              <a:ext uri="{FF2B5EF4-FFF2-40B4-BE49-F238E27FC236}">
                <a16:creationId xmlns:a16="http://schemas.microsoft.com/office/drawing/2014/main" id="{42DB7ACD-6874-4880-981C-F80CAF0558A3}"/>
              </a:ext>
            </a:extLst>
          </p:cNvPr>
          <p:cNvSpPr>
            <a:spLocks noGrp="1"/>
          </p:cNvSpPr>
          <p:nvPr>
            <p:ph idx="1"/>
          </p:nvPr>
        </p:nvSpPr>
        <p:spPr/>
        <p:txBody>
          <a:bodyPr>
            <a:normAutofit lnSpcReduction="10000"/>
          </a:bodyPr>
          <a:lstStyle/>
          <a:p>
            <a:pPr marL="0" indent="0">
              <a:buNone/>
            </a:pPr>
            <a:r>
              <a:rPr lang="en-US" dirty="0"/>
              <a:t>What were the effects of </a:t>
            </a:r>
            <a:r>
              <a:rPr lang="en-US" b="1" dirty="0">
                <a:solidFill>
                  <a:schemeClr val="accent2"/>
                </a:solidFill>
              </a:rPr>
              <a:t>FAIR plans </a:t>
            </a:r>
            <a:r>
              <a:rPr lang="en-US" dirty="0"/>
              <a:t>on housing and neighborhoods? </a:t>
            </a:r>
          </a:p>
          <a:p>
            <a:endParaRPr lang="en-US" dirty="0"/>
          </a:p>
          <a:p>
            <a:pPr marL="0" indent="0">
              <a:buNone/>
            </a:pPr>
            <a:r>
              <a:rPr lang="en-US" b="1" dirty="0">
                <a:solidFill>
                  <a:schemeClr val="accent1"/>
                </a:solidFill>
              </a:rPr>
              <a:t>Challenges</a:t>
            </a:r>
          </a:p>
          <a:p>
            <a:r>
              <a:rPr lang="en-US" dirty="0"/>
              <a:t>Measurement of exposure to FAIR.</a:t>
            </a:r>
          </a:p>
          <a:p>
            <a:r>
              <a:rPr lang="en-US" dirty="0"/>
              <a:t>Identifying appropriate counterfactual.</a:t>
            </a:r>
          </a:p>
          <a:p>
            <a:pPr lvl="1"/>
            <a:endParaRPr lang="en-US" dirty="0"/>
          </a:p>
          <a:p>
            <a:pPr marL="0" indent="0">
              <a:buNone/>
            </a:pPr>
            <a:r>
              <a:rPr lang="en-US" b="1" dirty="0">
                <a:solidFill>
                  <a:schemeClr val="accent1"/>
                </a:solidFill>
              </a:rPr>
              <a:t>Our approach</a:t>
            </a:r>
          </a:p>
          <a:p>
            <a:r>
              <a:rPr lang="en-US" dirty="0"/>
              <a:t>City directories measure post-war reductions in insurance access.</a:t>
            </a:r>
          </a:p>
          <a:p>
            <a:r>
              <a:rPr lang="en-US" dirty="0"/>
              <a:t>Triple-difference design.</a:t>
            </a:r>
          </a:p>
        </p:txBody>
      </p:sp>
      <p:sp>
        <p:nvSpPr>
          <p:cNvPr id="4" name="Slide Number Placeholder 3">
            <a:extLst>
              <a:ext uri="{FF2B5EF4-FFF2-40B4-BE49-F238E27FC236}">
                <a16:creationId xmlns:a16="http://schemas.microsoft.com/office/drawing/2014/main" id="{41F3FEE9-DB21-6E65-65FF-18455B39F1A3}"/>
              </a:ext>
            </a:extLst>
          </p:cNvPr>
          <p:cNvSpPr>
            <a:spLocks noGrp="1"/>
          </p:cNvSpPr>
          <p:nvPr>
            <p:ph type="sldNum" sz="quarter" idx="12"/>
          </p:nvPr>
        </p:nvSpPr>
        <p:spPr/>
        <p:txBody>
          <a:bodyPr/>
          <a:lstStyle/>
          <a:p>
            <a:fld id="{B473D57C-600B-40A7-AFA9-B4401653E6DC}" type="slidenum">
              <a:rPr lang="en-US" smtClean="0"/>
              <a:t>4</a:t>
            </a:fld>
            <a:endParaRPr lang="en-US"/>
          </a:p>
        </p:txBody>
      </p:sp>
    </p:spTree>
    <p:extLst>
      <p:ext uri="{BB962C8B-B14F-4D97-AF65-F5344CB8AC3E}">
        <p14:creationId xmlns:p14="http://schemas.microsoft.com/office/powerpoint/2010/main" val="38910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7CA8-8793-4537-A33D-9B5AA20B88E3}"/>
              </a:ext>
            </a:extLst>
          </p:cNvPr>
          <p:cNvSpPr>
            <a:spLocks noGrp="1"/>
          </p:cNvSpPr>
          <p:nvPr>
            <p:ph type="title"/>
          </p:nvPr>
        </p:nvSpPr>
        <p:spPr/>
        <p:txBody>
          <a:bodyPr/>
          <a:lstStyle/>
          <a:p>
            <a:r>
              <a:rPr lang="en-US" b="0" dirty="0"/>
              <a:t>What We Do 🔬🔎</a:t>
            </a:r>
          </a:p>
        </p:txBody>
      </p:sp>
      <p:sp>
        <p:nvSpPr>
          <p:cNvPr id="3" name="Content Placeholder 2">
            <a:extLst>
              <a:ext uri="{FF2B5EF4-FFF2-40B4-BE49-F238E27FC236}">
                <a16:creationId xmlns:a16="http://schemas.microsoft.com/office/drawing/2014/main" id="{0B644D47-8811-4057-AFA6-CB58A0FF8732}"/>
              </a:ext>
            </a:extLst>
          </p:cNvPr>
          <p:cNvSpPr>
            <a:spLocks noGrp="1"/>
          </p:cNvSpPr>
          <p:nvPr>
            <p:ph idx="1"/>
          </p:nvPr>
        </p:nvSpPr>
        <p:spPr/>
        <p:txBody>
          <a:bodyPr>
            <a:normAutofit lnSpcReduction="10000"/>
          </a:bodyPr>
          <a:lstStyle/>
          <a:p>
            <a:pPr marL="0" indent="0">
              <a:buNone/>
            </a:pPr>
            <a:r>
              <a:rPr lang="en-US" b="1" dirty="0">
                <a:solidFill>
                  <a:schemeClr val="accent1"/>
                </a:solidFill>
              </a:rPr>
              <a:t>Triple-difference design</a:t>
            </a:r>
          </a:p>
          <a:p>
            <a:r>
              <a:rPr lang="en-US" dirty="0"/>
              <a:t>Naïve comparison of properties and neighborhoods with &amp; w/o FAIR is </a:t>
            </a:r>
            <a:r>
              <a:rPr lang="en-US" b="1" dirty="0"/>
              <a:t>infeasible</a:t>
            </a:r>
            <a:r>
              <a:rPr lang="en-US" dirty="0"/>
              <a:t> (no policy microdata) and </a:t>
            </a:r>
            <a:r>
              <a:rPr lang="en-US" b="1" dirty="0"/>
              <a:t>confounded</a:t>
            </a:r>
            <a:r>
              <a:rPr lang="en-US" dirty="0"/>
              <a:t> (by owner &amp; property factors in eligibility, take-up).</a:t>
            </a:r>
          </a:p>
          <a:p>
            <a:r>
              <a:rPr lang="en-US" dirty="0"/>
              <a:t>(1) Pre/post FAIR, (2) Neighborhoods with/without likely FAIR access, (3) Participating/non-participating States. </a:t>
            </a:r>
          </a:p>
          <a:p>
            <a:r>
              <a:rPr lang="en-US" dirty="0"/>
              <a:t>Symmetric analysis of participating (</a:t>
            </a:r>
            <a:r>
              <a:rPr lang="en-US" b="1" dirty="0"/>
              <a:t>early-FAIR</a:t>
            </a:r>
            <a:r>
              <a:rPr lang="en-US" dirty="0"/>
              <a:t>) and non-participating States (i) controls for confounding differences across neighborhoods and (ii) addresses endogenous (unobserved) take-up.</a:t>
            </a:r>
          </a:p>
          <a:p>
            <a:r>
              <a:rPr lang="en-US" dirty="0"/>
              <a:t>We estimate ITT effects. </a:t>
            </a:r>
          </a:p>
          <a:p>
            <a:pPr marL="0" indent="0">
              <a:buNone/>
            </a:pPr>
            <a:endParaRPr lang="en-US" dirty="0"/>
          </a:p>
        </p:txBody>
      </p:sp>
      <p:sp>
        <p:nvSpPr>
          <p:cNvPr id="4" name="Slide Number Placeholder 3">
            <a:extLst>
              <a:ext uri="{FF2B5EF4-FFF2-40B4-BE49-F238E27FC236}">
                <a16:creationId xmlns:a16="http://schemas.microsoft.com/office/drawing/2014/main" id="{87EC3176-7ECA-862A-4341-6B2F183AA8F6}"/>
              </a:ext>
            </a:extLst>
          </p:cNvPr>
          <p:cNvSpPr>
            <a:spLocks noGrp="1"/>
          </p:cNvSpPr>
          <p:nvPr>
            <p:ph type="sldNum" sz="quarter" idx="12"/>
          </p:nvPr>
        </p:nvSpPr>
        <p:spPr/>
        <p:txBody>
          <a:bodyPr/>
          <a:lstStyle/>
          <a:p>
            <a:fld id="{B473D57C-600B-40A7-AFA9-B4401653E6DC}" type="slidenum">
              <a:rPr lang="en-US" smtClean="0"/>
              <a:t>5</a:t>
            </a:fld>
            <a:endParaRPr lang="en-US"/>
          </a:p>
        </p:txBody>
      </p:sp>
    </p:spTree>
    <p:extLst>
      <p:ext uri="{BB962C8B-B14F-4D97-AF65-F5344CB8AC3E}">
        <p14:creationId xmlns:p14="http://schemas.microsoft.com/office/powerpoint/2010/main" val="42733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4948-A5A7-583B-FE25-D63B67776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EA1E3-09EE-82C0-5AE8-2AF954469134}"/>
              </a:ext>
            </a:extLst>
          </p:cNvPr>
          <p:cNvSpPr>
            <a:spLocks noGrp="1"/>
          </p:cNvSpPr>
          <p:nvPr>
            <p:ph type="title"/>
          </p:nvPr>
        </p:nvSpPr>
        <p:spPr/>
        <p:txBody>
          <a:bodyPr/>
          <a:lstStyle/>
          <a:p>
            <a:r>
              <a:rPr lang="en-US" b="0" dirty="0"/>
              <a:t>Results 🔥 🏚️ 📉</a:t>
            </a:r>
          </a:p>
        </p:txBody>
      </p:sp>
      <p:sp>
        <p:nvSpPr>
          <p:cNvPr id="3" name="Content Placeholder 2">
            <a:extLst>
              <a:ext uri="{FF2B5EF4-FFF2-40B4-BE49-F238E27FC236}">
                <a16:creationId xmlns:a16="http://schemas.microsoft.com/office/drawing/2014/main" id="{87E14EAE-B7BE-DA64-4E50-6F826FC1496D}"/>
              </a:ext>
            </a:extLst>
          </p:cNvPr>
          <p:cNvSpPr>
            <a:spLocks noGrp="1"/>
          </p:cNvSpPr>
          <p:nvPr>
            <p:ph idx="1"/>
          </p:nvPr>
        </p:nvSpPr>
        <p:spPr/>
        <p:txBody>
          <a:bodyPr>
            <a:normAutofit fontScale="85000" lnSpcReduction="20000"/>
          </a:bodyPr>
          <a:lstStyle/>
          <a:p>
            <a:pPr marL="457200" lvl="1" indent="0">
              <a:buNone/>
            </a:pPr>
            <a:endParaRPr lang="en-US" dirty="0"/>
          </a:p>
          <a:p>
            <a:pPr marL="0" indent="0">
              <a:buNone/>
            </a:pPr>
            <a:r>
              <a:rPr lang="en-US" b="1" dirty="0">
                <a:solidFill>
                  <a:schemeClr val="accent1"/>
                </a:solidFill>
              </a:rPr>
              <a:t>Design of early FAIR plans reduced incentives to invest in housing maintenance, which led to declines in stock of pre-war housing units in FAIR-affected tracts</a:t>
            </a:r>
          </a:p>
          <a:p>
            <a:r>
              <a:rPr lang="en-US" dirty="0"/>
              <a:t>Estimated ITT effect of -313 (-30%) pre-war housing units, mostly in 1970s.</a:t>
            </a:r>
          </a:p>
          <a:p>
            <a:pPr lvl="1"/>
            <a:r>
              <a:rPr lang="en-US" dirty="0"/>
              <a:t>Or about 45% of the loss of pre-war housing units from 1960-1980 </a:t>
            </a:r>
          </a:p>
          <a:p>
            <a:r>
              <a:rPr lang="en-US" dirty="0"/>
              <a:t>Concentrated in multi-family structures and renter-occupied units. </a:t>
            </a:r>
          </a:p>
          <a:p>
            <a:r>
              <a:rPr lang="en-US" dirty="0"/>
              <a:t>Quantitatively matches (new) evidence on building fires.</a:t>
            </a:r>
          </a:p>
          <a:p>
            <a:pPr marL="0" indent="0">
              <a:buNone/>
            </a:pPr>
            <a:endParaRPr lang="en-US" dirty="0"/>
          </a:p>
          <a:p>
            <a:pPr marL="0" indent="0">
              <a:buNone/>
            </a:pPr>
            <a:r>
              <a:rPr lang="en-US" b="1" dirty="0">
                <a:solidFill>
                  <a:schemeClr val="accent1"/>
                </a:solidFill>
              </a:rPr>
              <a:t>FAIR disinvestment led to significant neighborhood change</a:t>
            </a:r>
          </a:p>
          <a:p>
            <a:r>
              <a:rPr lang="en-US" dirty="0"/>
              <a:t>Declines in neighborhood population and income.</a:t>
            </a:r>
          </a:p>
          <a:p>
            <a:r>
              <a:rPr lang="en-US" dirty="0"/>
              <a:t>Increased Black population share &amp; accelerated racial transition.</a:t>
            </a:r>
          </a:p>
          <a:p>
            <a:r>
              <a:rPr lang="en-US" dirty="0"/>
              <a:t>Total effects include direct and indirect effects (through spillovers).</a:t>
            </a:r>
          </a:p>
          <a:p>
            <a:pPr marL="0" indent="0">
              <a:buNone/>
            </a:pPr>
            <a:endParaRPr lang="en-US" dirty="0"/>
          </a:p>
        </p:txBody>
      </p:sp>
      <p:sp>
        <p:nvSpPr>
          <p:cNvPr id="4" name="Slide Number Placeholder 3">
            <a:extLst>
              <a:ext uri="{FF2B5EF4-FFF2-40B4-BE49-F238E27FC236}">
                <a16:creationId xmlns:a16="http://schemas.microsoft.com/office/drawing/2014/main" id="{19A8BC2B-88A5-084F-A563-FA9992AD7374}"/>
              </a:ext>
            </a:extLst>
          </p:cNvPr>
          <p:cNvSpPr>
            <a:spLocks noGrp="1"/>
          </p:cNvSpPr>
          <p:nvPr>
            <p:ph type="sldNum" sz="quarter" idx="12"/>
          </p:nvPr>
        </p:nvSpPr>
        <p:spPr/>
        <p:txBody>
          <a:bodyPr/>
          <a:lstStyle/>
          <a:p>
            <a:fld id="{B473D57C-600B-40A7-AFA9-B4401653E6DC}" type="slidenum">
              <a:rPr lang="en-US" smtClean="0"/>
              <a:t>6</a:t>
            </a:fld>
            <a:endParaRPr lang="en-US" dirty="0"/>
          </a:p>
        </p:txBody>
      </p:sp>
    </p:spTree>
    <p:extLst>
      <p:ext uri="{BB962C8B-B14F-4D97-AF65-F5344CB8AC3E}">
        <p14:creationId xmlns:p14="http://schemas.microsoft.com/office/powerpoint/2010/main" val="159137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BF410-3B26-B5D3-A3F3-431FB5BBC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4FE02-A414-833D-F335-410B342E51ED}"/>
              </a:ext>
            </a:extLst>
          </p:cNvPr>
          <p:cNvSpPr>
            <a:spLocks noGrp="1"/>
          </p:cNvSpPr>
          <p:nvPr>
            <p:ph type="title"/>
          </p:nvPr>
        </p:nvSpPr>
        <p:spPr/>
        <p:txBody>
          <a:bodyPr/>
          <a:lstStyle/>
          <a:p>
            <a:r>
              <a:rPr lang="en-US" b="0" dirty="0"/>
              <a:t>Contributions 1</a:t>
            </a:r>
          </a:p>
        </p:txBody>
      </p:sp>
      <p:sp>
        <p:nvSpPr>
          <p:cNvPr id="3" name="Content Placeholder 2">
            <a:extLst>
              <a:ext uri="{FF2B5EF4-FFF2-40B4-BE49-F238E27FC236}">
                <a16:creationId xmlns:a16="http://schemas.microsoft.com/office/drawing/2014/main" id="{404C5652-E135-881F-C50B-996036DD05C9}"/>
              </a:ext>
            </a:extLst>
          </p:cNvPr>
          <p:cNvSpPr>
            <a:spLocks noGrp="1"/>
          </p:cNvSpPr>
          <p:nvPr>
            <p:ph idx="1"/>
          </p:nvPr>
        </p:nvSpPr>
        <p:spPr/>
        <p:txBody>
          <a:bodyPr>
            <a:noAutofit/>
          </a:bodyPr>
          <a:lstStyle/>
          <a:p>
            <a:pPr marL="0" indent="0">
              <a:buNone/>
            </a:pPr>
            <a:r>
              <a:rPr lang="en-US" sz="2000" b="1" dirty="0">
                <a:solidFill>
                  <a:schemeClr val="accent1"/>
                </a:solidFill>
              </a:rPr>
              <a:t>Effects of FAIR Plans</a:t>
            </a:r>
          </a:p>
          <a:p>
            <a:r>
              <a:rPr lang="en-US" sz="2000" dirty="0">
                <a:solidFill>
                  <a:schemeClr val="bg2">
                    <a:lumMod val="75000"/>
                  </a:schemeClr>
                </a:solidFill>
              </a:rPr>
              <a:t>Mostly historical, legal analyses to date (</a:t>
            </a:r>
            <a:r>
              <a:rPr lang="en-US" sz="2000" dirty="0" err="1">
                <a:solidFill>
                  <a:schemeClr val="accent3"/>
                </a:solidFill>
              </a:rPr>
              <a:t>Ansfield</a:t>
            </a:r>
            <a:r>
              <a:rPr lang="en-US" sz="2000" dirty="0">
                <a:solidFill>
                  <a:schemeClr val="accent3"/>
                </a:solidFill>
              </a:rPr>
              <a:t>, 2021; Dwyer, 1978; Works, 1977)</a:t>
            </a:r>
            <a:endParaRPr lang="en-US" sz="2000" dirty="0">
              <a:solidFill>
                <a:schemeClr val="bg2">
                  <a:lumMod val="75000"/>
                </a:schemeClr>
              </a:solidFill>
            </a:endParaRPr>
          </a:p>
          <a:p>
            <a:r>
              <a:rPr lang="en-US" sz="2000" dirty="0">
                <a:solidFill>
                  <a:schemeClr val="accent2"/>
                </a:solidFill>
              </a:rPr>
              <a:t>We estimate causal effects for a broad set of cities</a:t>
            </a:r>
          </a:p>
          <a:p>
            <a:pPr marL="457200" lvl="1" indent="0">
              <a:buNone/>
            </a:pPr>
            <a:endParaRPr lang="en-US" sz="2000" dirty="0"/>
          </a:p>
          <a:p>
            <a:pPr marL="0" indent="0">
              <a:buNone/>
            </a:pPr>
            <a:r>
              <a:rPr lang="en-US" sz="2000" b="1" dirty="0">
                <a:solidFill>
                  <a:schemeClr val="accent1"/>
                </a:solidFill>
              </a:rPr>
              <a:t>Central neighborhood decline and change</a:t>
            </a:r>
          </a:p>
          <a:p>
            <a:r>
              <a:rPr lang="en-US" sz="2000" dirty="0">
                <a:solidFill>
                  <a:schemeClr val="accent3"/>
                </a:solidFill>
              </a:rPr>
              <a:t>White flight (</a:t>
            </a:r>
            <a:r>
              <a:rPr lang="en-US" sz="2000" dirty="0" err="1">
                <a:solidFill>
                  <a:schemeClr val="accent3"/>
                </a:solidFill>
              </a:rPr>
              <a:t>Boustan</a:t>
            </a:r>
            <a:r>
              <a:rPr lang="en-US" sz="2000" dirty="0">
                <a:solidFill>
                  <a:schemeClr val="accent3"/>
                </a:solidFill>
              </a:rPr>
              <a:t>, 2010), blockbusting (Hartley and Rose, 2023)</a:t>
            </a:r>
          </a:p>
          <a:p>
            <a:r>
              <a:rPr lang="en-US" sz="2000" dirty="0">
                <a:solidFill>
                  <a:schemeClr val="accent3"/>
                </a:solidFill>
              </a:rPr>
              <a:t>Urban unrest (Collins and Margo, 2007; Brooks et al., 2022)</a:t>
            </a:r>
          </a:p>
          <a:p>
            <a:r>
              <a:rPr lang="en-US" sz="2000" dirty="0">
                <a:solidFill>
                  <a:schemeClr val="accent2"/>
                </a:solidFill>
              </a:rPr>
              <a:t>We identify a channel through generosity of FAIR plans.</a:t>
            </a:r>
          </a:p>
          <a:p>
            <a:r>
              <a:rPr lang="en-US" sz="2000" dirty="0">
                <a:solidFill>
                  <a:schemeClr val="accent3"/>
                </a:solidFill>
              </a:rPr>
              <a:t>Role of housing disinvestment (Cornelissen and Jang-</a:t>
            </a:r>
            <a:r>
              <a:rPr lang="en-US" sz="2000" dirty="0" err="1">
                <a:solidFill>
                  <a:schemeClr val="accent3"/>
                </a:solidFill>
              </a:rPr>
              <a:t>Trettian</a:t>
            </a:r>
            <a:r>
              <a:rPr lang="en-US" sz="2000" dirty="0">
                <a:solidFill>
                  <a:schemeClr val="accent3"/>
                </a:solidFill>
              </a:rPr>
              <a:t>, 2023)</a:t>
            </a:r>
            <a:endParaRPr lang="en-US" sz="2000" dirty="0">
              <a:solidFill>
                <a:schemeClr val="accent2"/>
              </a:solidFill>
            </a:endParaRPr>
          </a:p>
          <a:p>
            <a:r>
              <a:rPr lang="en-US" sz="2000" b="1" dirty="0">
                <a:solidFill>
                  <a:schemeClr val="accent2"/>
                </a:solidFill>
              </a:rPr>
              <a:t>The other side of the “doom loop”: Housing disinvestment </a:t>
            </a:r>
            <a:r>
              <a:rPr lang="en-US" sz="2000" b="1" dirty="0">
                <a:solidFill>
                  <a:schemeClr val="accent2"/>
                </a:solidFill>
                <a:sym typeface="Wingdings" pitchFamily="2" charset="2"/>
              </a:rPr>
              <a:t></a:t>
            </a:r>
            <a:r>
              <a:rPr lang="en-US" sz="2000" b="1" dirty="0">
                <a:solidFill>
                  <a:schemeClr val="accent2"/>
                </a:solidFill>
              </a:rPr>
              <a:t> neighborhood decline.</a:t>
            </a:r>
          </a:p>
        </p:txBody>
      </p:sp>
      <p:sp>
        <p:nvSpPr>
          <p:cNvPr id="4" name="Slide Number Placeholder 3">
            <a:extLst>
              <a:ext uri="{FF2B5EF4-FFF2-40B4-BE49-F238E27FC236}">
                <a16:creationId xmlns:a16="http://schemas.microsoft.com/office/drawing/2014/main" id="{947DAA96-0DE8-EA88-DA0C-F23070BC227F}"/>
              </a:ext>
            </a:extLst>
          </p:cNvPr>
          <p:cNvSpPr>
            <a:spLocks noGrp="1"/>
          </p:cNvSpPr>
          <p:nvPr>
            <p:ph type="sldNum" sz="quarter" idx="12"/>
          </p:nvPr>
        </p:nvSpPr>
        <p:spPr/>
        <p:txBody>
          <a:bodyPr/>
          <a:lstStyle/>
          <a:p>
            <a:fld id="{B473D57C-600B-40A7-AFA9-B4401653E6DC}" type="slidenum">
              <a:rPr lang="en-US" smtClean="0"/>
              <a:t>7</a:t>
            </a:fld>
            <a:endParaRPr lang="en-US"/>
          </a:p>
        </p:txBody>
      </p:sp>
    </p:spTree>
    <p:extLst>
      <p:ext uri="{BB962C8B-B14F-4D97-AF65-F5344CB8AC3E}">
        <p14:creationId xmlns:p14="http://schemas.microsoft.com/office/powerpoint/2010/main" val="213480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B755-A17D-40DF-9DC3-A9864E04E568}"/>
              </a:ext>
            </a:extLst>
          </p:cNvPr>
          <p:cNvSpPr>
            <a:spLocks noGrp="1"/>
          </p:cNvSpPr>
          <p:nvPr>
            <p:ph type="title"/>
          </p:nvPr>
        </p:nvSpPr>
        <p:spPr/>
        <p:txBody>
          <a:bodyPr/>
          <a:lstStyle/>
          <a:p>
            <a:r>
              <a:rPr lang="en-US" b="0" dirty="0"/>
              <a:t>Contributions 2</a:t>
            </a:r>
          </a:p>
        </p:txBody>
      </p:sp>
      <p:sp>
        <p:nvSpPr>
          <p:cNvPr id="3" name="Content Placeholder 2">
            <a:extLst>
              <a:ext uri="{FF2B5EF4-FFF2-40B4-BE49-F238E27FC236}">
                <a16:creationId xmlns:a16="http://schemas.microsoft.com/office/drawing/2014/main" id="{42DB7ACD-6874-4880-981C-F80CAF0558A3}"/>
              </a:ext>
            </a:extLst>
          </p:cNvPr>
          <p:cNvSpPr>
            <a:spLocks noGrp="1"/>
          </p:cNvSpPr>
          <p:nvPr>
            <p:ph idx="1"/>
          </p:nvPr>
        </p:nvSpPr>
        <p:spPr/>
        <p:txBody>
          <a:bodyPr>
            <a:noAutofit/>
          </a:bodyPr>
          <a:lstStyle/>
          <a:p>
            <a:pPr marL="0" indent="0">
              <a:buNone/>
            </a:pPr>
            <a:r>
              <a:rPr lang="en-US" sz="2000" b="1" dirty="0">
                <a:solidFill>
                  <a:schemeClr val="accent1"/>
                </a:solidFill>
              </a:rPr>
              <a:t>Market failures in insurance markets</a:t>
            </a:r>
          </a:p>
          <a:p>
            <a:r>
              <a:rPr lang="en-US" sz="2000" dirty="0">
                <a:solidFill>
                  <a:schemeClr val="accent3"/>
                </a:solidFill>
              </a:rPr>
              <a:t>Moral hazard in health insurance (Finkelstein, 2014)</a:t>
            </a:r>
          </a:p>
          <a:p>
            <a:r>
              <a:rPr lang="en-US" sz="2000" dirty="0">
                <a:solidFill>
                  <a:schemeClr val="accent3"/>
                </a:solidFill>
              </a:rPr>
              <a:t>Moral hazard in auto insurance (Weisburd, 2015)</a:t>
            </a:r>
          </a:p>
          <a:p>
            <a:r>
              <a:rPr lang="en-US" sz="2000" dirty="0">
                <a:solidFill>
                  <a:schemeClr val="accent3"/>
                </a:solidFill>
              </a:rPr>
              <a:t>Moral hazard from house price declines (Eriksen and Carson, 2017)</a:t>
            </a:r>
          </a:p>
          <a:p>
            <a:r>
              <a:rPr lang="en-US" sz="2000" dirty="0">
                <a:solidFill>
                  <a:schemeClr val="accent2"/>
                </a:solidFill>
              </a:rPr>
              <a:t>We study moral hazard from property insurance design.</a:t>
            </a:r>
            <a:endParaRPr lang="en-US" sz="2000" dirty="0">
              <a:solidFill>
                <a:schemeClr val="accent3"/>
              </a:solidFill>
            </a:endParaRPr>
          </a:p>
        </p:txBody>
      </p:sp>
      <p:sp>
        <p:nvSpPr>
          <p:cNvPr id="4" name="Slide Number Placeholder 3">
            <a:extLst>
              <a:ext uri="{FF2B5EF4-FFF2-40B4-BE49-F238E27FC236}">
                <a16:creationId xmlns:a16="http://schemas.microsoft.com/office/drawing/2014/main" id="{2C6E57BE-7290-1660-F70B-10033CC6AFD5}"/>
              </a:ext>
            </a:extLst>
          </p:cNvPr>
          <p:cNvSpPr>
            <a:spLocks noGrp="1"/>
          </p:cNvSpPr>
          <p:nvPr>
            <p:ph type="sldNum" sz="quarter" idx="12"/>
          </p:nvPr>
        </p:nvSpPr>
        <p:spPr/>
        <p:txBody>
          <a:bodyPr/>
          <a:lstStyle/>
          <a:p>
            <a:fld id="{B473D57C-600B-40A7-AFA9-B4401653E6DC}" type="slidenum">
              <a:rPr lang="en-US" smtClean="0"/>
              <a:t>8</a:t>
            </a:fld>
            <a:endParaRPr lang="en-US"/>
          </a:p>
        </p:txBody>
      </p:sp>
    </p:spTree>
    <p:extLst>
      <p:ext uri="{BB962C8B-B14F-4D97-AF65-F5344CB8AC3E}">
        <p14:creationId xmlns:p14="http://schemas.microsoft.com/office/powerpoint/2010/main" val="423227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347-8BF0-B263-52E5-FF1C52D63E0D}"/>
              </a:ext>
            </a:extLst>
          </p:cNvPr>
          <p:cNvSpPr>
            <a:spLocks noGrp="1"/>
          </p:cNvSpPr>
          <p:nvPr>
            <p:ph type="title"/>
          </p:nvPr>
        </p:nvSpPr>
        <p:spPr/>
        <p:txBody>
          <a:bodyPr/>
          <a:lstStyle/>
          <a:p>
            <a:r>
              <a:rPr lang="en-US" b="0" dirty="0"/>
              <a:t>Roadmap 🛣️	</a:t>
            </a:r>
          </a:p>
        </p:txBody>
      </p:sp>
      <p:sp>
        <p:nvSpPr>
          <p:cNvPr id="3" name="Content Placeholder 2">
            <a:extLst>
              <a:ext uri="{FF2B5EF4-FFF2-40B4-BE49-F238E27FC236}">
                <a16:creationId xmlns:a16="http://schemas.microsoft.com/office/drawing/2014/main" id="{BD998379-820C-CFF8-0147-9B858B2C001F}"/>
              </a:ext>
            </a:extLst>
          </p:cNvPr>
          <p:cNvSpPr>
            <a:spLocks noGrp="1"/>
          </p:cNvSpPr>
          <p:nvPr>
            <p:ph idx="1"/>
          </p:nvPr>
        </p:nvSpPr>
        <p:spPr/>
        <p:txBody>
          <a:bodyPr>
            <a:normAutofit/>
          </a:bodyPr>
          <a:lstStyle/>
          <a:p>
            <a:r>
              <a:rPr lang="en-US" dirty="0">
                <a:solidFill>
                  <a:schemeClr val="bg2">
                    <a:lumMod val="75000"/>
                  </a:schemeClr>
                </a:solidFill>
              </a:rPr>
              <a:t>Introduction</a:t>
            </a:r>
          </a:p>
          <a:p>
            <a:pPr marL="457200" lvl="1" indent="0">
              <a:buNone/>
            </a:pPr>
            <a:endParaRPr lang="en-US" dirty="0"/>
          </a:p>
          <a:p>
            <a:r>
              <a:rPr lang="en-US" b="1" dirty="0">
                <a:solidFill>
                  <a:schemeClr val="accent2"/>
                </a:solidFill>
              </a:rPr>
              <a:t>Historical Background</a:t>
            </a:r>
          </a:p>
          <a:p>
            <a:pPr lvl="1"/>
            <a:endParaRPr lang="en-US" dirty="0"/>
          </a:p>
          <a:p>
            <a:r>
              <a:rPr lang="en-US" dirty="0"/>
              <a:t>Data and Methods</a:t>
            </a:r>
          </a:p>
          <a:p>
            <a:endParaRPr lang="en-US" dirty="0"/>
          </a:p>
          <a:p>
            <a:r>
              <a:rPr lang="en-US" dirty="0"/>
              <a:t>Results</a:t>
            </a:r>
          </a:p>
        </p:txBody>
      </p:sp>
      <p:sp>
        <p:nvSpPr>
          <p:cNvPr id="4" name="Slide Number Placeholder 3">
            <a:extLst>
              <a:ext uri="{FF2B5EF4-FFF2-40B4-BE49-F238E27FC236}">
                <a16:creationId xmlns:a16="http://schemas.microsoft.com/office/drawing/2014/main" id="{7746D742-1FA1-A410-067D-47373F3E6333}"/>
              </a:ext>
            </a:extLst>
          </p:cNvPr>
          <p:cNvSpPr>
            <a:spLocks noGrp="1"/>
          </p:cNvSpPr>
          <p:nvPr>
            <p:ph type="sldNum" sz="quarter" idx="12"/>
          </p:nvPr>
        </p:nvSpPr>
        <p:spPr/>
        <p:txBody>
          <a:bodyPr/>
          <a:lstStyle/>
          <a:p>
            <a:fld id="{B473D57C-600B-40A7-AFA9-B4401653E6DC}" type="slidenum">
              <a:rPr lang="en-US" smtClean="0"/>
              <a:t>9</a:t>
            </a:fld>
            <a:endParaRPr lang="en-US"/>
          </a:p>
        </p:txBody>
      </p:sp>
    </p:spTree>
    <p:extLst>
      <p:ext uri="{BB962C8B-B14F-4D97-AF65-F5344CB8AC3E}">
        <p14:creationId xmlns:p14="http://schemas.microsoft.com/office/powerpoint/2010/main" val="6084771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5269c60-0483-4c57-9e8c-3779d6900235}" enabled="1" method="Privileged" siteId="{b397c653-5b19-463f-b9fc-af658ded9128}" contentBits="0" removed="0"/>
</clbl:labelList>
</file>

<file path=docProps/app.xml><?xml version="1.0" encoding="utf-8"?>
<Properties xmlns="http://schemas.openxmlformats.org/officeDocument/2006/extended-properties" xmlns:vt="http://schemas.openxmlformats.org/officeDocument/2006/docPropsVTypes">
  <Template/>
  <TotalTime>29246</TotalTime>
  <Words>4120</Words>
  <Application>Microsoft Office PowerPoint</Application>
  <PresentationFormat>Widescreen</PresentationFormat>
  <Paragraphs>534</Paragraphs>
  <Slides>38</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Calibri</vt:lpstr>
      <vt:lpstr>Calibri Light</vt:lpstr>
      <vt:lpstr>Cambria Math</vt:lpstr>
      <vt:lpstr>Helvetica</vt:lpstr>
      <vt:lpstr>Helvetica Neue</vt:lpstr>
      <vt:lpstr>Montserrat</vt:lpstr>
      <vt:lpstr>nyt-cheltenham</vt:lpstr>
      <vt:lpstr>Roboto</vt:lpstr>
      <vt:lpstr>Tahoma</vt:lpstr>
      <vt:lpstr>Times New Roman</vt:lpstr>
      <vt:lpstr>Wingdings</vt:lpstr>
      <vt:lpstr>Office Theme</vt:lpstr>
      <vt:lpstr>The Bronx is Burning:  Urban Disinvestment Effects of the  Fair Access to Insurance Requirements</vt:lpstr>
      <vt:lpstr>Property Insurance Crisis in 2024</vt:lpstr>
      <vt:lpstr>1960s Urban Property Insurance Crisis</vt:lpstr>
      <vt:lpstr>Research Question 🧐</vt:lpstr>
      <vt:lpstr>What We Do 🔬🔎</vt:lpstr>
      <vt:lpstr>Results 🔥 🏚️ 📉</vt:lpstr>
      <vt:lpstr>Contributions 1</vt:lpstr>
      <vt:lpstr>Contributions 2</vt:lpstr>
      <vt:lpstr>Roadmap 🛣️ </vt:lpstr>
      <vt:lpstr>Historical Context 📜</vt:lpstr>
      <vt:lpstr>Design &amp; Establishment of FAIR Plans</vt:lpstr>
      <vt:lpstr>Early-FAIR States &amp; Sample Cities</vt:lpstr>
      <vt:lpstr>Unintended Consequences:  Contemporary Coverage &amp; Debate 📰</vt:lpstr>
      <vt:lpstr>Roadmap 🛣️  </vt:lpstr>
      <vt:lpstr>What We Do 🔬🔎</vt:lpstr>
      <vt:lpstr>Neighborhoods with likely FAIR access </vt:lpstr>
      <vt:lpstr>Insurer (and Lawyer) Data from City Directories</vt:lpstr>
      <vt:lpstr>Measuring Declining Market Access</vt:lpstr>
      <vt:lpstr>PowerPoint Presentation</vt:lpstr>
      <vt:lpstr>Triple-Difference Specification</vt:lpstr>
      <vt:lpstr>Neighborhood Data </vt:lpstr>
      <vt:lpstr>Treatment &amp; Comparison Groups</vt:lpstr>
      <vt:lpstr>Roadmap 🛣️  </vt:lpstr>
      <vt:lpstr>Disinvestment in Housing</vt:lpstr>
      <vt:lpstr>Triple Difference Estimates</vt:lpstr>
      <vt:lpstr>Triple Difference Estimates: Lawyer Placebo</vt:lpstr>
      <vt:lpstr>Event Study Estimates</vt:lpstr>
      <vt:lpstr>Negative Effects for Rentals &amp; Multi-Family</vt:lpstr>
      <vt:lpstr>Neighborhood Racial Transition and Decline</vt:lpstr>
      <vt:lpstr>Suggestive Evidence from City-Level Fires</vt:lpstr>
      <vt:lpstr>Other Results and Robustness</vt:lpstr>
      <vt:lpstr>Summary</vt:lpstr>
      <vt:lpstr>Property Insurance Crisis in 2024</vt:lpstr>
      <vt:lpstr>Appendix</vt:lpstr>
      <vt:lpstr>PowerPoint Presentation</vt:lpstr>
      <vt:lpstr>FAIR &amp; Landlord Abandonment</vt:lpstr>
      <vt:lpstr>Balance Tests</vt:lpstr>
      <vt:lpstr>Event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Hartley, Daniel A</dc:creator>
  <cp:lastModifiedBy>Hartley, Daniel A</cp:lastModifiedBy>
  <cp:revision>552</cp:revision>
  <cp:lastPrinted>2025-03-19T19:12:46Z</cp:lastPrinted>
  <dcterms:created xsi:type="dcterms:W3CDTF">2022-04-07T15:48:28Z</dcterms:created>
  <dcterms:modified xsi:type="dcterms:W3CDTF">2025-07-24T00:25:49Z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3187e83f-6eb2-4b95-a951-0e857dd09086</vt:lpwstr>
  </property>
  <property fmtid="{D5CDD505-2E9C-101B-9397-08002B2CF9AE}" pid="3" name="MSIP_Label_65269c60-0483-4c57-9e8c-3779d6900235_Enabled">
    <vt:lpwstr>true</vt:lpwstr>
  </property>
  <property fmtid="{D5CDD505-2E9C-101B-9397-08002B2CF9AE}" pid="4" name="MSIP_Label_65269c60-0483-4c57-9e8c-3779d6900235_SetDate">
    <vt:lpwstr>2024-05-13T18:32:07Z</vt:lpwstr>
  </property>
  <property fmtid="{D5CDD505-2E9C-101B-9397-08002B2CF9AE}" pid="5" name="MSIP_Label_65269c60-0483-4c57-9e8c-3779d6900235_Method">
    <vt:lpwstr>Privileged</vt:lpwstr>
  </property>
  <property fmtid="{D5CDD505-2E9C-101B-9397-08002B2CF9AE}" pid="6" name="MSIP_Label_65269c60-0483-4c57-9e8c-3779d6900235_Name">
    <vt:lpwstr>65269c60-0483-4c57-9e8c-3779d6900235</vt:lpwstr>
  </property>
  <property fmtid="{D5CDD505-2E9C-101B-9397-08002B2CF9AE}" pid="7" name="MSIP_Label_65269c60-0483-4c57-9e8c-3779d6900235_SiteId">
    <vt:lpwstr>b397c653-5b19-463f-b9fc-af658ded9128</vt:lpwstr>
  </property>
  <property fmtid="{D5CDD505-2E9C-101B-9397-08002B2CF9AE}" pid="8" name="MSIP_Label_65269c60-0483-4c57-9e8c-3779d6900235_ActionId">
    <vt:lpwstr>71c2143d-697a-43b0-9708-13a419accb0f</vt:lpwstr>
  </property>
  <property fmtid="{D5CDD505-2E9C-101B-9397-08002B2CF9AE}" pid="9" name="MSIP_Label_65269c60-0483-4c57-9e8c-3779d6900235_ContentBits">
    <vt:lpwstr>0</vt:lpwstr>
  </property>
</Properties>
</file>